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6C0AFC6-7A7E-47D7-95EF-5C6628D7B95F}" type="datetimeFigureOut">
              <a:rPr lang="en-US" smtClean="0"/>
              <a:t>10/13/2013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1E2A875A-2122-462C-B06F-D8C7E2F35CB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6C0AFC6-7A7E-47D7-95EF-5C6628D7B95F}" type="datetimeFigureOut">
              <a:rPr lang="en-US" smtClean="0"/>
              <a:t>10/13/2013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E2A875A-2122-462C-B06F-D8C7E2F35CB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6C0AFC6-7A7E-47D7-95EF-5C6628D7B95F}" type="datetimeFigureOut">
              <a:rPr lang="en-US" smtClean="0"/>
              <a:t>10/13/2013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E2A875A-2122-462C-B06F-D8C7E2F35CB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6C0AFC6-7A7E-47D7-95EF-5C6628D7B95F}" type="datetimeFigureOut">
              <a:rPr lang="en-US" smtClean="0"/>
              <a:t>10/13/2013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E2A875A-2122-462C-B06F-D8C7E2F35CBB}"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56C0AFC6-7A7E-47D7-95EF-5C6628D7B95F}" type="datetimeFigureOut">
              <a:rPr lang="en-US" smtClean="0"/>
              <a:t>10/13/2013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E2A875A-2122-462C-B06F-D8C7E2F35CBB}"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6C0AFC6-7A7E-47D7-95EF-5C6628D7B95F}" type="datetimeFigureOut">
              <a:rPr lang="en-US" smtClean="0"/>
              <a:t>10/13/2013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E2A875A-2122-462C-B06F-D8C7E2F35CBB}"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6C0AFC6-7A7E-47D7-95EF-5C6628D7B95F}" type="datetimeFigureOut">
              <a:rPr lang="en-US" smtClean="0"/>
              <a:t>10/13/2013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1E2A875A-2122-462C-B06F-D8C7E2F35CBB}"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56C0AFC6-7A7E-47D7-95EF-5C6628D7B95F}" type="datetimeFigureOut">
              <a:rPr lang="en-US" smtClean="0"/>
              <a:t>10/13/2013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1E2A875A-2122-462C-B06F-D8C7E2F35CBB}"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56C0AFC6-7A7E-47D7-95EF-5C6628D7B95F}" type="datetimeFigureOut">
              <a:rPr lang="en-US" smtClean="0"/>
              <a:t>10/13/2013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1E2A875A-2122-462C-B06F-D8C7E2F35CB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56C0AFC6-7A7E-47D7-95EF-5C6628D7B95F}" type="datetimeFigureOut">
              <a:rPr lang="en-US" smtClean="0"/>
              <a:t>10/13/2013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E2A875A-2122-462C-B06F-D8C7E2F35CBB}"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6C0AFC6-7A7E-47D7-95EF-5C6628D7B95F}" type="datetimeFigureOut">
              <a:rPr lang="en-US" smtClean="0"/>
              <a:t>10/13/2013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1E2A875A-2122-462C-B06F-D8C7E2F35CBB}"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6C0AFC6-7A7E-47D7-95EF-5C6628D7B95F}" type="datetimeFigureOut">
              <a:rPr lang="en-US" smtClean="0"/>
              <a:t>10/13/2013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1E2A875A-2122-462C-B06F-D8C7E2F35CB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smtClean="0">
                <a:effectLst/>
                <a:latin typeface="Times New Roman" pitchFamily="18" charset="0"/>
                <a:cs typeface="Times New Roman" pitchFamily="18" charset="0"/>
              </a:rPr>
              <a:t>Rotor Egg Drop</a:t>
            </a:r>
            <a:r>
              <a:rPr lang="en-US" dirty="0" smtClean="0"/>
              <a:t/>
            </a:r>
            <a:br>
              <a:rPr lang="en-US" dirty="0" smtClean="0"/>
            </a:br>
            <a:endParaRPr lang="en-US" dirty="0"/>
          </a:p>
        </p:txBody>
      </p:sp>
      <p:sp>
        <p:nvSpPr>
          <p:cNvPr id="6" name="Subtitle 5"/>
          <p:cNvSpPr>
            <a:spLocks noGrp="1"/>
          </p:cNvSpPr>
          <p:nvPr>
            <p:ph type="subTitle" idx="1"/>
          </p:nvPr>
        </p:nvSpPr>
        <p:spPr/>
        <p:txBody>
          <a:bodyPr/>
          <a:lstStyle/>
          <a:p>
            <a:r>
              <a:rPr lang="en-US" b="1" dirty="0" smtClean="0"/>
              <a:t>Tim Taylor</a:t>
            </a:r>
          </a:p>
          <a:p>
            <a:r>
              <a:rPr lang="en-US" b="1" dirty="0" smtClean="0"/>
              <a:t>National Event Supervisor</a:t>
            </a:r>
            <a:endParaRPr lang="en-US" b="1" dirty="0"/>
          </a:p>
        </p:txBody>
      </p:sp>
    </p:spTree>
    <p:extLst>
      <p:ext uri="{BB962C8B-B14F-4D97-AF65-F5344CB8AC3E}">
        <p14:creationId xmlns:p14="http://schemas.microsoft.com/office/powerpoint/2010/main" val="26377993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05000"/>
            <a:ext cx="8229600" cy="4102291"/>
          </a:xfrm>
        </p:spPr>
        <p:txBody>
          <a:bodyPr>
            <a:normAutofit/>
          </a:bodyPr>
          <a:lstStyle/>
          <a:p>
            <a:pPr marL="0" indent="0">
              <a:buNone/>
            </a:pPr>
            <a:r>
              <a:rPr lang="en-US" dirty="0">
                <a:latin typeface="Times New Roman" pitchFamily="18" charset="0"/>
                <a:cs typeface="Times New Roman" pitchFamily="18" charset="0"/>
              </a:rPr>
              <a:t>The entire device, including the cup in </a:t>
            </a:r>
            <a:r>
              <a:rPr lang="en-US" b="1" dirty="0">
                <a:solidFill>
                  <a:srgbClr val="FF0000"/>
                </a:solidFill>
                <a:latin typeface="Times New Roman" pitchFamily="18" charset="0"/>
                <a:cs typeface="Times New Roman" pitchFamily="18" charset="0"/>
              </a:rPr>
              <a:t>l</a:t>
            </a:r>
            <a:r>
              <a:rPr lang="en-US" b="1" dirty="0" smtClean="0">
                <a:solidFill>
                  <a:srgbClr val="FF0000"/>
                </a:solidFill>
                <a:latin typeface="Times New Roman" pitchFamily="18" charset="0"/>
                <a:cs typeface="Times New Roman" pitchFamily="18" charset="0"/>
              </a:rPr>
              <a:t>aunch and flying </a:t>
            </a:r>
            <a:r>
              <a:rPr lang="en-US" b="1" dirty="0">
                <a:solidFill>
                  <a:srgbClr val="FF0000"/>
                </a:solidFill>
                <a:latin typeface="Times New Roman" pitchFamily="18" charset="0"/>
                <a:cs typeface="Times New Roman" pitchFamily="18" charset="0"/>
              </a:rPr>
              <a:t>configuration</a:t>
            </a:r>
            <a:r>
              <a:rPr lang="en-US" dirty="0">
                <a:latin typeface="Times New Roman" pitchFamily="18" charset="0"/>
                <a:cs typeface="Times New Roman" pitchFamily="18" charset="0"/>
              </a:rPr>
              <a:t>, must fit into a 51 cm x 51 cm x </a:t>
            </a:r>
            <a:r>
              <a:rPr lang="en-US" dirty="0" smtClean="0">
                <a:latin typeface="Times New Roman" pitchFamily="18" charset="0"/>
                <a:cs typeface="Times New Roman" pitchFamily="18" charset="0"/>
              </a:rPr>
              <a:t>51 </a:t>
            </a:r>
            <a:r>
              <a:rPr lang="en-US" dirty="0">
                <a:latin typeface="Times New Roman" pitchFamily="18" charset="0"/>
                <a:cs typeface="Times New Roman" pitchFamily="18" charset="0"/>
              </a:rPr>
              <a:t>cm </a:t>
            </a:r>
            <a:r>
              <a:rPr lang="en-US" dirty="0" smtClean="0">
                <a:latin typeface="Times New Roman" pitchFamily="18" charset="0"/>
                <a:cs typeface="Times New Roman" pitchFamily="18" charset="0"/>
              </a:rPr>
              <a:t>cube </a:t>
            </a:r>
            <a:r>
              <a:rPr lang="en-US" b="1" dirty="0" smtClean="0">
                <a:solidFill>
                  <a:srgbClr val="FF0000"/>
                </a:solidFill>
                <a:latin typeface="Times New Roman" pitchFamily="18" charset="0"/>
                <a:cs typeface="Times New Roman" pitchFamily="18" charset="0"/>
              </a:rPr>
              <a:t>in any orientation</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There is a shipping box that has these </a:t>
            </a:r>
          </a:p>
          <a:p>
            <a:pPr marL="0" indent="0">
              <a:buNone/>
            </a:pPr>
            <a:r>
              <a:rPr lang="en-US" b="1" dirty="0">
                <a:latin typeface="Times New Roman" pitchFamily="18" charset="0"/>
                <a:cs typeface="Times New Roman" pitchFamily="18" charset="0"/>
              </a:rPr>
              <a:t>	exact dimensions.</a:t>
            </a:r>
          </a:p>
          <a:p>
            <a:pPr marL="0" indent="0">
              <a:buNone/>
            </a:pP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Can’t position in box in one way and then </a:t>
            </a:r>
          </a:p>
          <a:p>
            <a:pPr marL="0" indent="0">
              <a:buNone/>
            </a:pPr>
            <a:r>
              <a:rPr lang="en-US" b="1" dirty="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          launch in a different position.</a:t>
            </a: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1477962"/>
          </a:xfrm>
        </p:spPr>
        <p:txBody>
          <a:bodyPr>
            <a:noAutofit/>
          </a:bodyPr>
          <a:lstStyle/>
          <a:p>
            <a:pPr algn="ctr"/>
            <a:r>
              <a:rPr lang="en-US" sz="6000" dirty="0">
                <a:effectLst/>
                <a:latin typeface="Times New Roman" pitchFamily="18" charset="0"/>
                <a:cs typeface="Times New Roman" pitchFamily="18" charset="0"/>
              </a:rPr>
              <a:t>Construction Parameters</a:t>
            </a:r>
            <a:endParaRPr lang="en-US" sz="6000" dirty="0"/>
          </a:p>
        </p:txBody>
      </p:sp>
    </p:spTree>
    <p:extLst>
      <p:ext uri="{BB962C8B-B14F-4D97-AF65-F5344CB8AC3E}">
        <p14:creationId xmlns:p14="http://schemas.microsoft.com/office/powerpoint/2010/main" val="2018219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Times New Roman" pitchFamily="18" charset="0"/>
                <a:cs typeface="Times New Roman" pitchFamily="18" charset="0"/>
              </a:rPr>
              <a:t>It is recommended that the event take place indoors, but if the event is held outdoors, teams must by notified of the location prior to the tournament date.</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Football stadiums, outside stair cases</a:t>
            </a:r>
          </a:p>
          <a:p>
            <a:endParaRPr lang="en-US"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a:effectLst/>
                <a:latin typeface="Times New Roman" pitchFamily="18" charset="0"/>
                <a:cs typeface="Times New Roman" pitchFamily="18" charset="0"/>
              </a:rPr>
              <a:t>Competition</a:t>
            </a:r>
            <a:endParaRPr lang="en-US" sz="6000" dirty="0">
              <a:effectLst/>
            </a:endParaRPr>
          </a:p>
        </p:txBody>
      </p:sp>
    </p:spTree>
    <p:extLst>
      <p:ext uri="{BB962C8B-B14F-4D97-AF65-F5344CB8AC3E}">
        <p14:creationId xmlns:p14="http://schemas.microsoft.com/office/powerpoint/2010/main" val="1405198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0" indent="0">
              <a:buNone/>
            </a:pPr>
            <a:r>
              <a:rPr lang="en-US" dirty="0">
                <a:latin typeface="Times New Roman" pitchFamily="18" charset="0"/>
                <a:cs typeface="Times New Roman" pitchFamily="18" charset="0"/>
              </a:rPr>
              <a:t>The entire helicopter must be impounded </a:t>
            </a:r>
            <a:r>
              <a:rPr lang="en-US" dirty="0" smtClean="0">
                <a:latin typeface="Times New Roman" pitchFamily="18" charset="0"/>
                <a:cs typeface="Times New Roman" pitchFamily="18" charset="0"/>
              </a:rPr>
              <a:t>and weighed before </a:t>
            </a:r>
            <a:r>
              <a:rPr lang="en-US" dirty="0">
                <a:latin typeface="Times New Roman" pitchFamily="18" charset="0"/>
                <a:cs typeface="Times New Roman" pitchFamily="18" charset="0"/>
              </a:rPr>
              <a:t>the start of the event.  </a:t>
            </a: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A big area for impoundment will be </a:t>
            </a:r>
          </a:p>
          <a:p>
            <a:pPr marL="0" indent="0">
              <a:buNone/>
            </a:pPr>
            <a:r>
              <a:rPr lang="en-US" b="1" dirty="0">
                <a:latin typeface="Times New Roman" pitchFamily="18" charset="0"/>
                <a:cs typeface="Times New Roman" pitchFamily="18" charset="0"/>
              </a:rPr>
              <a:t>	required</a:t>
            </a:r>
            <a:r>
              <a:rPr lang="en-US" b="1"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No modifications are allowed after impound other than to attach or extract the egg and cup from the helicopter. </a:t>
            </a: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Have your device ready to go.  Some </a:t>
            </a:r>
          </a:p>
          <a:p>
            <a:pPr marL="0" indent="0">
              <a:buNone/>
            </a:pPr>
            <a:r>
              <a:rPr lang="en-US" b="1" dirty="0">
                <a:latin typeface="Times New Roman" pitchFamily="18" charset="0"/>
                <a:cs typeface="Times New Roman" pitchFamily="18" charset="0"/>
              </a:rPr>
              <a:t>	competitions will check them in and </a:t>
            </a:r>
          </a:p>
          <a:p>
            <a:pPr marL="0" indent="0">
              <a:buNone/>
            </a:pPr>
            <a:r>
              <a:rPr lang="en-US" b="1" dirty="0">
                <a:latin typeface="Times New Roman" pitchFamily="18" charset="0"/>
                <a:cs typeface="Times New Roman" pitchFamily="18" charset="0"/>
              </a:rPr>
              <a:t>	allow modifications, others will accept </a:t>
            </a:r>
          </a:p>
          <a:p>
            <a:pPr marL="0" indent="0">
              <a:buNone/>
            </a:pPr>
            <a:r>
              <a:rPr lang="en-US" b="1" dirty="0">
                <a:latin typeface="Times New Roman" pitchFamily="18" charset="0"/>
                <a:cs typeface="Times New Roman" pitchFamily="18" charset="0"/>
              </a:rPr>
              <a:t>	and then handle the devices while you </a:t>
            </a:r>
          </a:p>
          <a:p>
            <a:pPr marL="0" indent="0">
              <a:buNone/>
            </a:pPr>
            <a:r>
              <a:rPr lang="en-US" b="1" dirty="0">
                <a:latin typeface="Times New Roman" pitchFamily="18" charset="0"/>
                <a:cs typeface="Times New Roman" pitchFamily="18" charset="0"/>
              </a:rPr>
              <a:t>	are not there (Breakage???)</a:t>
            </a:r>
          </a:p>
          <a:p>
            <a:endParaRPr lang="en-US"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a:effectLst/>
                <a:latin typeface="Times New Roman" pitchFamily="18" charset="0"/>
                <a:cs typeface="Times New Roman" pitchFamily="18" charset="0"/>
              </a:rPr>
              <a:t>Competition</a:t>
            </a:r>
            <a:endParaRPr lang="en-US" sz="6000" dirty="0">
              <a:effectLst/>
            </a:endParaRPr>
          </a:p>
        </p:txBody>
      </p:sp>
    </p:spTree>
    <p:extLst>
      <p:ext uri="{BB962C8B-B14F-4D97-AF65-F5344CB8AC3E}">
        <p14:creationId xmlns:p14="http://schemas.microsoft.com/office/powerpoint/2010/main" val="2784043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dirty="0">
                <a:latin typeface="Times New Roman" pitchFamily="18" charset="0"/>
                <a:cs typeface="Times New Roman" pitchFamily="18" charset="0"/>
              </a:rPr>
              <a:t>The device will be released from impound when the team has finished competing</a:t>
            </a:r>
            <a:r>
              <a:rPr lang="en-US"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Scoring – No appeals can be filed or </a:t>
            </a:r>
          </a:p>
          <a:p>
            <a:pPr marL="0" indent="0">
              <a:buNone/>
            </a:pPr>
            <a:r>
              <a:rPr lang="en-US" b="1" dirty="0">
                <a:latin typeface="Times New Roman" pitchFamily="18" charset="0"/>
                <a:cs typeface="Times New Roman" pitchFamily="18" charset="0"/>
              </a:rPr>
              <a:t>	processed after a device leaves the </a:t>
            </a:r>
          </a:p>
          <a:p>
            <a:pPr marL="0" indent="0">
              <a:buNone/>
            </a:pPr>
            <a:r>
              <a:rPr lang="en-US" b="1" dirty="0">
                <a:latin typeface="Times New Roman" pitchFamily="18" charset="0"/>
                <a:cs typeface="Times New Roman" pitchFamily="18" charset="0"/>
              </a:rPr>
              <a:t>	impound area.</a:t>
            </a:r>
          </a:p>
          <a:p>
            <a:pPr marL="0" indent="0">
              <a:buNone/>
            </a:pPr>
            <a:r>
              <a:rPr lang="en-US" b="1" dirty="0">
                <a:latin typeface="Times New Roman" pitchFamily="18" charset="0"/>
                <a:cs typeface="Times New Roman" pitchFamily="18" charset="0"/>
              </a:rPr>
              <a:t>	May have to explain to event supervisor</a:t>
            </a:r>
          </a:p>
          <a:p>
            <a:pPr marL="0" indent="0">
              <a:buNone/>
            </a:pPr>
            <a:r>
              <a:rPr lang="en-US" b="1" dirty="0">
                <a:latin typeface="Times New Roman" pitchFamily="18" charset="0"/>
                <a:cs typeface="Times New Roman" pitchFamily="18" charset="0"/>
              </a:rPr>
              <a:t>	why you are not taking device but also </a:t>
            </a:r>
          </a:p>
          <a:p>
            <a:pPr marL="0" indent="0">
              <a:buNone/>
            </a:pPr>
            <a:r>
              <a:rPr lang="en-US" b="1" dirty="0">
                <a:latin typeface="Times New Roman" pitchFamily="18" charset="0"/>
                <a:cs typeface="Times New Roman" pitchFamily="18" charset="0"/>
              </a:rPr>
              <a:t>	remember once the competition is done, </a:t>
            </a:r>
          </a:p>
          <a:p>
            <a:pPr marL="0" indent="0">
              <a:buNone/>
            </a:pPr>
            <a:r>
              <a:rPr lang="en-US" b="1" dirty="0">
                <a:latin typeface="Times New Roman" pitchFamily="18" charset="0"/>
                <a:cs typeface="Times New Roman" pitchFamily="18" charset="0"/>
              </a:rPr>
              <a:t>	the event supervisor will no longer </a:t>
            </a:r>
          </a:p>
          <a:p>
            <a:pPr marL="0" indent="0">
              <a:buNone/>
            </a:pPr>
            <a:r>
              <a:rPr lang="en-US" b="1" dirty="0">
                <a:latin typeface="Times New Roman" pitchFamily="18" charset="0"/>
                <a:cs typeface="Times New Roman" pitchFamily="18" charset="0"/>
              </a:rPr>
              <a:t>	watch your device.</a:t>
            </a:r>
          </a:p>
          <a:p>
            <a:endParaRPr lang="en-US"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a:effectLst/>
                <a:latin typeface="Times New Roman" pitchFamily="18" charset="0"/>
                <a:cs typeface="Times New Roman" pitchFamily="18" charset="0"/>
              </a:rPr>
              <a:t>Competition</a:t>
            </a:r>
            <a:endParaRPr lang="en-US" sz="6000" dirty="0">
              <a:effectLst/>
            </a:endParaRPr>
          </a:p>
        </p:txBody>
      </p:sp>
    </p:spTree>
    <p:extLst>
      <p:ext uri="{BB962C8B-B14F-4D97-AF65-F5344CB8AC3E}">
        <p14:creationId xmlns:p14="http://schemas.microsoft.com/office/powerpoint/2010/main" val="307704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Times New Roman" pitchFamily="18" charset="0"/>
                <a:cs typeface="Times New Roman" pitchFamily="18" charset="0"/>
              </a:rPr>
              <a:t>If the egg is broken by the competitors before the drop, they may request another egg, with a penalty of two seconds subtracted from their final time.</a:t>
            </a: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BIG Penalty</a:t>
            </a:r>
          </a:p>
          <a:p>
            <a:pPr marL="0" indent="0">
              <a:buNone/>
            </a:pPr>
            <a:r>
              <a:rPr lang="en-US" b="1" dirty="0">
                <a:latin typeface="Times New Roman" pitchFamily="18" charset="0"/>
                <a:cs typeface="Times New Roman" pitchFamily="18" charset="0"/>
              </a:rPr>
              <a:t>	Accidents will happen</a:t>
            </a:r>
          </a:p>
          <a:p>
            <a:pPr marL="0" indent="0">
              <a:buNone/>
            </a:pPr>
            <a:r>
              <a:rPr lang="en-US" b="1" dirty="0">
                <a:latin typeface="Times New Roman" pitchFamily="18" charset="0"/>
                <a:cs typeface="Times New Roman" pitchFamily="18" charset="0"/>
              </a:rPr>
              <a:t>	PRACTICE, PRACTICE, PRACTICE </a:t>
            </a:r>
          </a:p>
          <a:p>
            <a:pPr marL="0" indent="0">
              <a:buNone/>
            </a:pPr>
            <a:r>
              <a:rPr lang="en-US" b="1" dirty="0">
                <a:latin typeface="Times New Roman" pitchFamily="18" charset="0"/>
                <a:cs typeface="Times New Roman" pitchFamily="18" charset="0"/>
              </a:rPr>
              <a:t>	loading and unloading the egg.</a:t>
            </a:r>
          </a:p>
          <a:p>
            <a:pPr marL="0" indent="0">
              <a:buNone/>
            </a:pPr>
            <a:r>
              <a:rPr lang="en-US" b="1" dirty="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Supervisor will provide scissors for </a:t>
            </a:r>
          </a:p>
          <a:p>
            <a:pPr marL="0" indent="0">
              <a:buNone/>
            </a:pPr>
            <a:r>
              <a:rPr lang="en-US" b="1" dirty="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opening the bag, if needed.</a:t>
            </a: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a:effectLst/>
                <a:latin typeface="Times New Roman" pitchFamily="18" charset="0"/>
                <a:cs typeface="Times New Roman" pitchFamily="18" charset="0"/>
              </a:rPr>
              <a:t>Competition</a:t>
            </a:r>
            <a:endParaRPr lang="en-US" sz="6000" dirty="0">
              <a:effectLst/>
            </a:endParaRPr>
          </a:p>
        </p:txBody>
      </p:sp>
    </p:spTree>
    <p:extLst>
      <p:ext uri="{BB962C8B-B14F-4D97-AF65-F5344CB8AC3E}">
        <p14:creationId xmlns:p14="http://schemas.microsoft.com/office/powerpoint/2010/main" val="3870688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Times New Roman" pitchFamily="18" charset="0"/>
                <a:cs typeface="Times New Roman" pitchFamily="18" charset="0"/>
              </a:rPr>
              <a:t>There will only be one drop for each helicopter.</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Too time consuming if multiple drops </a:t>
            </a:r>
          </a:p>
          <a:p>
            <a:pPr marL="0" indent="0">
              <a:buNone/>
            </a:pPr>
            <a:r>
              <a:rPr lang="en-US" b="1" dirty="0">
                <a:latin typeface="Times New Roman" pitchFamily="18" charset="0"/>
                <a:cs typeface="Times New Roman" pitchFamily="18" charset="0"/>
              </a:rPr>
              <a:t>	and running up and down stairs.</a:t>
            </a:r>
          </a:p>
          <a:p>
            <a:pPr marL="0" indent="0">
              <a:buNone/>
            </a:pP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a:effectLst/>
                <a:latin typeface="Times New Roman" pitchFamily="18" charset="0"/>
                <a:cs typeface="Times New Roman" pitchFamily="18" charset="0"/>
              </a:rPr>
              <a:t>Competition</a:t>
            </a:r>
            <a:endParaRPr lang="en-US" sz="6000" dirty="0">
              <a:effectLst/>
            </a:endParaRPr>
          </a:p>
        </p:txBody>
      </p:sp>
    </p:spTree>
    <p:extLst>
      <p:ext uri="{BB962C8B-B14F-4D97-AF65-F5344CB8AC3E}">
        <p14:creationId xmlns:p14="http://schemas.microsoft.com/office/powerpoint/2010/main" val="3949554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Times New Roman" pitchFamily="18" charset="0"/>
                <a:cs typeface="Times New Roman" pitchFamily="18" charset="0"/>
              </a:rPr>
              <a:t>All teams must drop their device from the same designated height.  The drop height will be announced on the day of the tournament.  It is recommended that the drop height be the maximum that the site will accommodate with a minimum height of five meters.</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Drop height announcement after </a:t>
            </a:r>
            <a:r>
              <a:rPr lang="en-US" b="1" dirty="0" smtClean="0">
                <a:latin typeface="Times New Roman" pitchFamily="18" charset="0"/>
                <a:cs typeface="Times New Roman" pitchFamily="18" charset="0"/>
              </a:rPr>
              <a:t>impound</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Higher the </a:t>
            </a:r>
            <a:r>
              <a:rPr lang="en-US" b="1" dirty="0" smtClean="0">
                <a:latin typeface="Times New Roman" pitchFamily="18" charset="0"/>
                <a:cs typeface="Times New Roman" pitchFamily="18" charset="0"/>
              </a:rPr>
              <a:t>better – </a:t>
            </a:r>
            <a:r>
              <a:rPr lang="en-US" b="1" dirty="0" smtClean="0">
                <a:solidFill>
                  <a:srgbClr val="FF0000"/>
                </a:solidFill>
                <a:latin typeface="Times New Roman" pitchFamily="18" charset="0"/>
                <a:cs typeface="Times New Roman" pitchFamily="18" charset="0"/>
              </a:rPr>
              <a:t>Nationals 13.87 m</a:t>
            </a:r>
            <a:endParaRPr lang="en-US" b="1" dirty="0">
              <a:solidFill>
                <a:srgbClr val="FF0000"/>
              </a:solidFill>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Some places may not have the 5 meters </a:t>
            </a:r>
          </a:p>
          <a:p>
            <a:pPr marL="0" indent="0">
              <a:buNone/>
            </a:pPr>
            <a:r>
              <a:rPr lang="en-US" b="1" dirty="0">
                <a:latin typeface="Times New Roman" pitchFamily="18" charset="0"/>
                <a:cs typeface="Times New Roman" pitchFamily="18" charset="0"/>
              </a:rPr>
              <a:t>	minimum.</a:t>
            </a:r>
            <a:endParaRPr lang="en-US" dirty="0">
              <a:latin typeface="Times New Roman" pitchFamily="18" charset="0"/>
              <a:cs typeface="Times New Roman" pitchFamily="18" charset="0"/>
            </a:endParaRPr>
          </a:p>
          <a:p>
            <a:pPr marL="0" indent="0">
              <a:buNone/>
            </a:pP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a:effectLst/>
                <a:latin typeface="Times New Roman" pitchFamily="18" charset="0"/>
                <a:cs typeface="Times New Roman" pitchFamily="18" charset="0"/>
              </a:rPr>
              <a:t>Competition</a:t>
            </a:r>
            <a:endParaRPr lang="en-US" sz="6000" dirty="0">
              <a:effectLst/>
            </a:endParaRPr>
          </a:p>
        </p:txBody>
      </p:sp>
    </p:spTree>
    <p:extLst>
      <p:ext uri="{BB962C8B-B14F-4D97-AF65-F5344CB8AC3E}">
        <p14:creationId xmlns:p14="http://schemas.microsoft.com/office/powerpoint/2010/main" val="2922320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Time starts when the device leaves the student’s hand and stops when any part of the device touches the floor or the judges otherwise determine the flight is over</a:t>
            </a:r>
            <a:r>
              <a:rPr lang="en-US"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Should be a student </a:t>
            </a:r>
            <a:r>
              <a:rPr lang="en-US" b="1" dirty="0" smtClean="0">
                <a:latin typeface="Times New Roman" pitchFamily="18" charset="0"/>
                <a:cs typeface="Times New Roman" pitchFamily="18" charset="0"/>
              </a:rPr>
              <a:t>countdown.</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Timers </a:t>
            </a:r>
            <a:r>
              <a:rPr lang="en-US" b="1" dirty="0">
                <a:latin typeface="Times New Roman" pitchFamily="18" charset="0"/>
                <a:cs typeface="Times New Roman" pitchFamily="18" charset="0"/>
              </a:rPr>
              <a:t>need to watch the drop </a:t>
            </a:r>
            <a:r>
              <a:rPr lang="en-US" b="1" dirty="0" smtClean="0">
                <a:latin typeface="Times New Roman" pitchFamily="18" charset="0"/>
                <a:cs typeface="Times New Roman" pitchFamily="18" charset="0"/>
              </a:rPr>
              <a:t>also.</a:t>
            </a:r>
          </a:p>
          <a:p>
            <a:pPr marL="0" indent="0">
              <a:buNone/>
            </a:pPr>
            <a:r>
              <a:rPr lang="en-US" b="1" dirty="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Multiple floors – device goes into one and </a:t>
            </a:r>
          </a:p>
          <a:p>
            <a:pPr marL="0" indent="0">
              <a:buNone/>
            </a:pPr>
            <a:r>
              <a:rPr lang="en-US" b="1" dirty="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          out of site.</a:t>
            </a:r>
          </a:p>
          <a:p>
            <a:pPr marL="0" indent="0">
              <a:buNone/>
            </a:pPr>
            <a:r>
              <a:rPr lang="en-US" b="1" dirty="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Drafts or heating and cooling systems are not </a:t>
            </a:r>
          </a:p>
          <a:p>
            <a:pPr marL="0" indent="0">
              <a:buNone/>
            </a:pPr>
            <a:r>
              <a:rPr lang="en-US" b="1" dirty="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           going to be controlled.</a:t>
            </a:r>
            <a:endParaRPr lang="en-US" b="1" dirty="0">
              <a:solidFill>
                <a:srgbClr val="FF0000"/>
              </a:solidFill>
              <a:latin typeface="Times New Roman" pitchFamily="18" charset="0"/>
              <a:cs typeface="Times New Roman" pitchFamily="18" charset="0"/>
            </a:endParaRPr>
          </a:p>
          <a:p>
            <a:pPr marL="0" indent="0">
              <a:buNone/>
            </a:pPr>
            <a:endParaRPr lang="en-US" b="1" dirty="0"/>
          </a:p>
          <a:p>
            <a:pPr marL="0" indent="0">
              <a:buNone/>
            </a:pP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a:effectLst/>
                <a:latin typeface="Times New Roman" pitchFamily="18" charset="0"/>
                <a:cs typeface="Times New Roman" pitchFamily="18" charset="0"/>
              </a:rPr>
              <a:t>Competition</a:t>
            </a:r>
            <a:endParaRPr lang="en-US" sz="6000" dirty="0">
              <a:effectLst/>
            </a:endParaRPr>
          </a:p>
        </p:txBody>
      </p:sp>
    </p:spTree>
    <p:extLst>
      <p:ext uri="{BB962C8B-B14F-4D97-AF65-F5344CB8AC3E}">
        <p14:creationId xmlns:p14="http://schemas.microsoft.com/office/powerpoint/2010/main" val="1699332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endParaRPr lang="en-US" b="1" dirty="0"/>
          </a:p>
          <a:p>
            <a:pPr marL="0" indent="0">
              <a:buNone/>
            </a:pPr>
            <a:r>
              <a:rPr lang="en-US" dirty="0">
                <a:latin typeface="Times New Roman" pitchFamily="18" charset="0"/>
                <a:cs typeface="Times New Roman" pitchFamily="18" charset="0"/>
              </a:rPr>
              <a:t>It is suggested that three separate timers be used and the final time will be the </a:t>
            </a:r>
            <a:r>
              <a:rPr lang="en-US" b="1" dirty="0">
                <a:latin typeface="Times New Roman" pitchFamily="18" charset="0"/>
                <a:cs typeface="Times New Roman" pitchFamily="18" charset="0"/>
              </a:rPr>
              <a:t>MEDIAN</a:t>
            </a:r>
            <a:r>
              <a:rPr lang="en-US" dirty="0">
                <a:latin typeface="Times New Roman" pitchFamily="18" charset="0"/>
                <a:cs typeface="Times New Roman" pitchFamily="18" charset="0"/>
              </a:rPr>
              <a:t> (middle) of the three times.  Timing should be to the nearest 0.01 second</a:t>
            </a:r>
            <a:r>
              <a:rPr lang="en-US"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Suggested but not always happening</a:t>
            </a:r>
          </a:p>
          <a:p>
            <a:pPr marL="0" indent="0">
              <a:buNone/>
            </a:pP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a:effectLst/>
                <a:latin typeface="Times New Roman" pitchFamily="18" charset="0"/>
                <a:cs typeface="Times New Roman" pitchFamily="18" charset="0"/>
              </a:rPr>
              <a:t>Competition</a:t>
            </a:r>
            <a:endParaRPr lang="en-US" sz="6000" dirty="0">
              <a:effectLst/>
            </a:endParaRPr>
          </a:p>
        </p:txBody>
      </p:sp>
    </p:spTree>
    <p:extLst>
      <p:ext uri="{BB962C8B-B14F-4D97-AF65-F5344CB8AC3E}">
        <p14:creationId xmlns:p14="http://schemas.microsoft.com/office/powerpoint/2010/main" val="1755256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0" indent="0">
              <a:buNone/>
            </a:pPr>
            <a:r>
              <a:rPr lang="en-US" dirty="0">
                <a:latin typeface="Times New Roman" pitchFamily="18" charset="0"/>
                <a:cs typeface="Times New Roman" pitchFamily="18" charset="0"/>
              </a:rPr>
              <a:t>After the drop the student is responsible for extracting the egg from the cup and sandwich bag and handing it to the event supervisor for inspection</a:t>
            </a:r>
            <a:r>
              <a:rPr lang="en-US"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The student, NOT THE EVENT </a:t>
            </a:r>
            <a:r>
              <a:rPr lang="en-US" b="1" dirty="0" smtClean="0">
                <a:latin typeface="Times New Roman" pitchFamily="18" charset="0"/>
                <a:cs typeface="Times New Roman" pitchFamily="18" charset="0"/>
              </a:rPr>
              <a:t>SUPERVISOR  </a:t>
            </a:r>
            <a:r>
              <a:rPr lang="en-US" dirty="0" smtClean="0">
                <a:latin typeface="Times New Roman" pitchFamily="18" charset="0"/>
                <a:cs typeface="Times New Roman" pitchFamily="18" charset="0"/>
              </a:rPr>
              <a:t>but </a:t>
            </a:r>
            <a:r>
              <a:rPr lang="en-US" dirty="0">
                <a:latin typeface="Times New Roman" pitchFamily="18" charset="0"/>
                <a:cs typeface="Times New Roman" pitchFamily="18" charset="0"/>
              </a:rPr>
              <a:t>be </a:t>
            </a:r>
            <a:endParaRPr lang="en-US" dirty="0" smtClean="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prepared</a:t>
            </a:r>
            <a:r>
              <a:rPr lang="en-US" dirty="0">
                <a:latin typeface="Times New Roman" pitchFamily="18" charset="0"/>
                <a:cs typeface="Times New Roman" pitchFamily="18" charset="0"/>
              </a:rPr>
              <a:t>!!!</a:t>
            </a:r>
          </a:p>
          <a:p>
            <a:pPr marL="0" indent="0">
              <a:buNone/>
            </a:pPr>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Those helicopters whose egg did not survive will be ranked below those that survived.</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A broken egg is defined as a crack leaving a wet spot on a paper towel</a:t>
            </a:r>
            <a:r>
              <a:rPr lang="en-US"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Just like ALL of the other egg drops</a:t>
            </a:r>
          </a:p>
          <a:p>
            <a:pPr marL="0" indent="0">
              <a:buNone/>
            </a:pPr>
            <a:endParaRPr lang="en-US" b="1" dirty="0"/>
          </a:p>
          <a:p>
            <a:pPr marL="0" indent="0">
              <a:buNone/>
            </a:pP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a:effectLst/>
                <a:latin typeface="Times New Roman" pitchFamily="18" charset="0"/>
                <a:cs typeface="Times New Roman" pitchFamily="18" charset="0"/>
              </a:rPr>
              <a:t>Competition</a:t>
            </a:r>
            <a:endParaRPr lang="en-US" sz="6000" dirty="0">
              <a:effectLst/>
            </a:endParaRPr>
          </a:p>
        </p:txBody>
      </p:sp>
    </p:spTree>
    <p:extLst>
      <p:ext uri="{BB962C8B-B14F-4D97-AF65-F5344CB8AC3E}">
        <p14:creationId xmlns:p14="http://schemas.microsoft.com/office/powerpoint/2010/main" val="4154898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200" b="1" dirty="0">
                <a:solidFill>
                  <a:srgbClr val="FF0000"/>
                </a:solidFill>
                <a:latin typeface="Times New Roman" pitchFamily="18" charset="0"/>
                <a:cs typeface="Times New Roman" pitchFamily="18" charset="0"/>
              </a:rPr>
              <a:t>This presentation was prepared with the </a:t>
            </a:r>
            <a:r>
              <a:rPr lang="en-US" sz="3200" b="1" dirty="0" smtClean="0">
                <a:solidFill>
                  <a:srgbClr val="FF0000"/>
                </a:solidFill>
                <a:latin typeface="Times New Roman" pitchFamily="18" charset="0"/>
                <a:cs typeface="Times New Roman" pitchFamily="18" charset="0"/>
              </a:rPr>
              <a:t>rules from the coaches manual. There </a:t>
            </a:r>
            <a:r>
              <a:rPr lang="en-US" sz="3200" b="1" dirty="0">
                <a:solidFill>
                  <a:srgbClr val="FF0000"/>
                </a:solidFill>
                <a:latin typeface="Times New Roman" pitchFamily="18" charset="0"/>
                <a:cs typeface="Times New Roman" pitchFamily="18" charset="0"/>
              </a:rPr>
              <a:t>may be differences in the way the event is run at all levels due to the interpretation of the rules by the event supervisor.  Read the rules carefully and if questions still exist, file an event clarification.</a:t>
            </a:r>
          </a:p>
          <a:p>
            <a:endParaRPr lang="en-US" dirty="0"/>
          </a:p>
        </p:txBody>
      </p:sp>
      <p:sp>
        <p:nvSpPr>
          <p:cNvPr id="3" name="Title 2"/>
          <p:cNvSpPr>
            <a:spLocks noGrp="1"/>
          </p:cNvSpPr>
          <p:nvPr>
            <p:ph type="title"/>
          </p:nvPr>
        </p:nvSpPr>
        <p:spPr/>
        <p:txBody>
          <a:bodyPr>
            <a:normAutofit/>
          </a:bodyPr>
          <a:lstStyle/>
          <a:p>
            <a:pPr algn="ctr"/>
            <a:r>
              <a:rPr lang="en-US" sz="6600" dirty="0">
                <a:latin typeface="Times New Roman" pitchFamily="18" charset="0"/>
                <a:cs typeface="Times New Roman" pitchFamily="18" charset="0"/>
              </a:rPr>
              <a:t>Disclaimer</a:t>
            </a:r>
          </a:p>
        </p:txBody>
      </p:sp>
    </p:spTree>
    <p:extLst>
      <p:ext uri="{BB962C8B-B14F-4D97-AF65-F5344CB8AC3E}">
        <p14:creationId xmlns:p14="http://schemas.microsoft.com/office/powerpoint/2010/main" val="746811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Once the device is removed after testing, there can be no further challenges for scoring or ranking.</a:t>
            </a:r>
          </a:p>
          <a:p>
            <a:pPr marL="0" indent="0">
              <a:buNone/>
            </a:pPr>
            <a:endParaRPr lang="en-US"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Difficulties for Event Supervisor</a:t>
            </a:r>
          </a:p>
          <a:p>
            <a:pPr marL="0" indent="0">
              <a:buNone/>
            </a:pP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Watching devices with arbitrations</a:t>
            </a:r>
          </a:p>
          <a:p>
            <a:pPr marL="0" indent="0">
              <a:buNone/>
            </a:pPr>
            <a:r>
              <a:rPr lang="en-US" b="1" dirty="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	Seeing how many more devices to </a:t>
            </a:r>
          </a:p>
          <a:p>
            <a:pPr marL="0" indent="0">
              <a:buNone/>
            </a:pPr>
            <a:r>
              <a:rPr lang="en-US" b="1" dirty="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                       drop, if a walk in event.</a:t>
            </a:r>
          </a:p>
          <a:p>
            <a:pPr marL="0" indent="0">
              <a:buNone/>
            </a:pPr>
            <a:r>
              <a:rPr lang="en-US" b="1" dirty="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	Protection of devices once </a:t>
            </a:r>
          </a:p>
          <a:p>
            <a:pPr marL="0" indent="0">
              <a:buNone/>
            </a:pPr>
            <a:r>
              <a:rPr lang="en-US" b="1" dirty="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                       competition is over and devices </a:t>
            </a:r>
          </a:p>
          <a:p>
            <a:pPr marL="0" indent="0">
              <a:buNone/>
            </a:pPr>
            <a:r>
              <a:rPr lang="en-US" b="1" dirty="0">
                <a:solidFill>
                  <a:srgbClr val="FF000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                       are left - arbitration or just sitting.</a:t>
            </a:r>
            <a:endParaRPr lang="en-US" b="1" dirty="0">
              <a:solidFill>
                <a:srgbClr val="FF0000"/>
              </a:solidFill>
              <a:latin typeface="Times New Roman" pitchFamily="18" charset="0"/>
              <a:cs typeface="Times New Roman" pitchFamily="18" charset="0"/>
            </a:endParaRPr>
          </a:p>
          <a:p>
            <a:pPr marL="0" indent="0">
              <a:buNone/>
            </a:pP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a:effectLst/>
                <a:latin typeface="Times New Roman" pitchFamily="18" charset="0"/>
                <a:cs typeface="Times New Roman" pitchFamily="18" charset="0"/>
              </a:rPr>
              <a:t>Competition</a:t>
            </a:r>
            <a:endParaRPr lang="en-US" sz="6000" dirty="0">
              <a:effectLst/>
            </a:endParaRPr>
          </a:p>
        </p:txBody>
      </p:sp>
    </p:spTree>
    <p:extLst>
      <p:ext uri="{BB962C8B-B14F-4D97-AF65-F5344CB8AC3E}">
        <p14:creationId xmlns:p14="http://schemas.microsoft.com/office/powerpoint/2010/main" val="844662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0" indent="0">
              <a:buNone/>
            </a:pPr>
            <a:r>
              <a:rPr lang="en-US" dirty="0">
                <a:latin typeface="Times New Roman" pitchFamily="18" charset="0"/>
                <a:cs typeface="Times New Roman" pitchFamily="18" charset="0"/>
              </a:rPr>
              <a:t>Teams will be ranked by the greatest descent time within each Tier, greatest time wins</a:t>
            </a:r>
            <a:r>
              <a:rPr lang="en-US"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	</a:t>
            </a:r>
            <a:r>
              <a:rPr lang="en-US" sz="2200" b="1" dirty="0" smtClean="0">
                <a:latin typeface="Times New Roman" pitchFamily="18" charset="0"/>
                <a:cs typeface="Times New Roman" pitchFamily="18" charset="0"/>
              </a:rPr>
              <a:t>2103 Wright State Invitational</a:t>
            </a:r>
            <a:endParaRPr lang="en-US" sz="2200" b="1" dirty="0" smtClean="0">
              <a:solidFill>
                <a:srgbClr val="FF0000"/>
              </a:solidFill>
              <a:latin typeface="Times New Roman" pitchFamily="18" charset="0"/>
              <a:cs typeface="Times New Roman" pitchFamily="18" charset="0"/>
            </a:endParaRPr>
          </a:p>
          <a:p>
            <a:pPr marL="0" indent="0">
              <a:buNone/>
            </a:pPr>
            <a:r>
              <a:rPr lang="en-US" sz="2200" b="1" dirty="0">
                <a:solidFill>
                  <a:srgbClr val="FF0000"/>
                </a:solidFill>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	13.87 meters</a:t>
            </a:r>
          </a:p>
          <a:p>
            <a:pPr marL="0" indent="0">
              <a:buNone/>
            </a:pPr>
            <a:r>
              <a:rPr lang="en-US" sz="2200" b="1" dirty="0">
                <a:solidFill>
                  <a:srgbClr val="FF0000"/>
                </a:solidFill>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	8.84 seconds </a:t>
            </a:r>
            <a:r>
              <a:rPr lang="en-US" sz="2200" b="1" dirty="0" smtClean="0">
                <a:solidFill>
                  <a:srgbClr val="FF0000"/>
                </a:solidFill>
                <a:latin typeface="Times New Roman" pitchFamily="18" charset="0"/>
                <a:cs typeface="Times New Roman" pitchFamily="18" charset="0"/>
              </a:rPr>
              <a:t>to </a:t>
            </a:r>
            <a:r>
              <a:rPr lang="en-US" sz="2200" b="1" dirty="0" smtClean="0">
                <a:solidFill>
                  <a:srgbClr val="FF0000"/>
                </a:solidFill>
                <a:latin typeface="Times New Roman" pitchFamily="18" charset="0"/>
                <a:cs typeface="Times New Roman" pitchFamily="18" charset="0"/>
              </a:rPr>
              <a:t>1.17 seconds</a:t>
            </a:r>
          </a:p>
          <a:p>
            <a:pPr marL="0" indent="0">
              <a:buNone/>
            </a:pPr>
            <a:r>
              <a:rPr lang="en-US" sz="2200" b="1" dirty="0">
                <a:solidFill>
                  <a:srgbClr val="FF0000"/>
                </a:solidFill>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	Mass – 8.3 g to 136.6 g</a:t>
            </a:r>
            <a:endParaRPr lang="en-US" sz="2200" b="1"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sz="2200" b="1" dirty="0" smtClean="0">
                <a:latin typeface="Times New Roman" pitchFamily="18" charset="0"/>
                <a:cs typeface="Times New Roman" pitchFamily="18" charset="0"/>
              </a:rPr>
              <a:t>2013 Ohio State Tournament</a:t>
            </a:r>
          </a:p>
          <a:p>
            <a:pPr marL="0" indent="0">
              <a:buNone/>
            </a:pPr>
            <a:r>
              <a:rPr lang="en-US" sz="2200" b="1" dirty="0" smtClean="0">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15.4 meters</a:t>
            </a:r>
          </a:p>
          <a:p>
            <a:pPr marL="0" indent="0">
              <a:buNone/>
            </a:pPr>
            <a:r>
              <a:rPr lang="en-US" sz="2200" b="1" dirty="0">
                <a:solidFill>
                  <a:srgbClr val="FF0000"/>
                </a:solidFill>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	9.56 seconds to 1.62 seconds</a:t>
            </a:r>
          </a:p>
          <a:p>
            <a:pPr marL="0" indent="0">
              <a:buNone/>
            </a:pPr>
            <a:r>
              <a:rPr lang="en-US" sz="2200" b="1" dirty="0">
                <a:solidFill>
                  <a:srgbClr val="FF0000"/>
                </a:solidFill>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	Mass - 9.2 g to 91.3 g</a:t>
            </a:r>
          </a:p>
          <a:p>
            <a:pPr marL="0" indent="0">
              <a:buNone/>
            </a:pPr>
            <a:endParaRPr lang="en-US" sz="2200" b="1" dirty="0">
              <a:solidFill>
                <a:srgbClr val="FF0000"/>
              </a:solidFill>
              <a:latin typeface="Times New Roman" pitchFamily="18" charset="0"/>
              <a:cs typeface="Times New Roman" pitchFamily="18" charset="0"/>
            </a:endParaRPr>
          </a:p>
          <a:p>
            <a:pPr marL="0" indent="0">
              <a:buNone/>
            </a:pPr>
            <a:r>
              <a:rPr lang="en-US" sz="2200" b="1" dirty="0" smtClean="0">
                <a:latin typeface="Times New Roman" pitchFamily="18" charset="0"/>
                <a:cs typeface="Times New Roman" pitchFamily="18" charset="0"/>
              </a:rPr>
              <a:t>	2013 National Tournament – Wright State</a:t>
            </a:r>
          </a:p>
          <a:p>
            <a:pPr marL="0" indent="0">
              <a:buNone/>
            </a:pPr>
            <a:r>
              <a:rPr lang="en-US" sz="2200" b="1" dirty="0">
                <a:latin typeface="Times New Roman" pitchFamily="18" charset="0"/>
                <a:cs typeface="Times New Roman" pitchFamily="18" charset="0"/>
              </a:rPr>
              <a:t>	</a:t>
            </a:r>
            <a:r>
              <a:rPr lang="en-US" sz="2200" b="1" dirty="0" smtClean="0">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13.87 meters</a:t>
            </a:r>
          </a:p>
          <a:p>
            <a:pPr marL="0" indent="0">
              <a:buNone/>
            </a:pPr>
            <a:r>
              <a:rPr lang="en-US" sz="2200" b="1" dirty="0">
                <a:solidFill>
                  <a:srgbClr val="FF0000"/>
                </a:solidFill>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	9.32 seconds to 2.68 seconds</a:t>
            </a:r>
          </a:p>
          <a:p>
            <a:pPr marL="0" indent="0">
              <a:buNone/>
            </a:pPr>
            <a:r>
              <a:rPr lang="en-US" sz="2200" b="1" dirty="0">
                <a:solidFill>
                  <a:srgbClr val="FF0000"/>
                </a:solidFill>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	Mass – 6 g to 83 grams</a:t>
            </a:r>
            <a:endParaRPr lang="en-US" sz="2200" b="1" dirty="0">
              <a:solidFill>
                <a:srgbClr val="FF0000"/>
              </a:solidFill>
              <a:latin typeface="Times New Roman" pitchFamily="18" charset="0"/>
              <a:cs typeface="Times New Roman" pitchFamily="18" charset="0"/>
            </a:endParaRPr>
          </a:p>
          <a:p>
            <a:pPr marL="0" indent="0">
              <a:buNone/>
            </a:pP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smtClean="0">
                <a:effectLst/>
              </a:rPr>
              <a:t>Scoring</a:t>
            </a:r>
            <a:endParaRPr lang="en-US" sz="6000" dirty="0">
              <a:effectLst/>
            </a:endParaRPr>
          </a:p>
        </p:txBody>
      </p:sp>
    </p:spTree>
    <p:extLst>
      <p:ext uri="{BB962C8B-B14F-4D97-AF65-F5344CB8AC3E}">
        <p14:creationId xmlns:p14="http://schemas.microsoft.com/office/powerpoint/2010/main" val="693815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helicopters whose egg did not survive will be ranked below those that do</a:t>
            </a:r>
            <a:r>
              <a:rPr lang="en-US"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err="1">
                <a:latin typeface="Times New Roman" pitchFamily="18" charset="0"/>
                <a:cs typeface="Times New Roman" pitchFamily="18" charset="0"/>
              </a:rPr>
              <a:t>Tiering</a:t>
            </a:r>
            <a:r>
              <a:rPr lang="en-US" b="1" dirty="0">
                <a:latin typeface="Times New Roman" pitchFamily="18" charset="0"/>
                <a:cs typeface="Times New Roman" pitchFamily="18" charset="0"/>
              </a:rPr>
              <a:t> system</a:t>
            </a:r>
          </a:p>
          <a:p>
            <a:pPr marL="0" indent="0">
              <a:buNone/>
            </a:pP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smtClean="0">
                <a:effectLst/>
              </a:rPr>
              <a:t>Scoring</a:t>
            </a:r>
            <a:endParaRPr lang="en-US" sz="6000" dirty="0">
              <a:effectLst/>
            </a:endParaRPr>
          </a:p>
        </p:txBody>
      </p:sp>
    </p:spTree>
    <p:extLst>
      <p:ext uri="{BB962C8B-B14F-4D97-AF65-F5344CB8AC3E}">
        <p14:creationId xmlns:p14="http://schemas.microsoft.com/office/powerpoint/2010/main" val="63290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Times New Roman" pitchFamily="18" charset="0"/>
                <a:cs typeface="Times New Roman" pitchFamily="18" charset="0"/>
              </a:rPr>
              <a:t>Helicopters not meeting </a:t>
            </a:r>
            <a:r>
              <a:rPr lang="en-US" dirty="0" smtClean="0">
                <a:latin typeface="Times New Roman" pitchFamily="18" charset="0"/>
                <a:cs typeface="Times New Roman" pitchFamily="18" charset="0"/>
              </a:rPr>
              <a:t>construction/competition </a:t>
            </a:r>
            <a:r>
              <a:rPr lang="en-US" dirty="0">
                <a:latin typeface="Times New Roman" pitchFamily="18" charset="0"/>
                <a:cs typeface="Times New Roman" pitchFamily="18" charset="0"/>
              </a:rPr>
              <a:t>parameters will be ranked below those that do.</a:t>
            </a: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Remember the cup must hit the floor </a:t>
            </a:r>
          </a:p>
          <a:p>
            <a:pPr marL="0" indent="0">
              <a:buNone/>
            </a:pPr>
            <a:r>
              <a:rPr lang="en-US" b="1" dirty="0">
                <a:latin typeface="Times New Roman" pitchFamily="18" charset="0"/>
                <a:cs typeface="Times New Roman" pitchFamily="18" charset="0"/>
              </a:rPr>
              <a:t>	first!!!</a:t>
            </a:r>
          </a:p>
          <a:p>
            <a:pPr marL="0" indent="0">
              <a:buNone/>
            </a:pPr>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 tie-breaker is the mass of the </a:t>
            </a:r>
            <a:r>
              <a:rPr lang="en-US" b="1" dirty="0" smtClean="0">
                <a:solidFill>
                  <a:srgbClr val="FF0000"/>
                </a:solidFill>
                <a:latin typeface="Times New Roman" pitchFamily="18" charset="0"/>
                <a:cs typeface="Times New Roman" pitchFamily="18" charset="0"/>
              </a:rPr>
              <a:t>heaviest</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helicopter (without the egg and cup).</a:t>
            </a:r>
          </a:p>
          <a:p>
            <a:pPr marL="0" indent="0">
              <a:buNone/>
            </a:pPr>
            <a:endParaRPr lang="en-US"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All devices should be tested so each has a score for arbitration.</a:t>
            </a:r>
          </a:p>
          <a:p>
            <a:pPr marL="0" indent="0">
              <a:buNone/>
            </a:pP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smtClean="0">
                <a:effectLst/>
              </a:rPr>
              <a:t>Scoring</a:t>
            </a:r>
            <a:endParaRPr lang="en-US" sz="6000" dirty="0">
              <a:effectLst/>
            </a:endParaRPr>
          </a:p>
        </p:txBody>
      </p:sp>
    </p:spTree>
    <p:extLst>
      <p:ext uri="{BB962C8B-B14F-4D97-AF65-F5344CB8AC3E}">
        <p14:creationId xmlns:p14="http://schemas.microsoft.com/office/powerpoint/2010/main" val="1691986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latin typeface="Times New Roman" pitchFamily="18" charset="0"/>
                <a:cs typeface="Times New Roman" pitchFamily="18" charset="0"/>
              </a:rPr>
              <a:t>The base score is the team’s longest descent time.</a:t>
            </a:r>
          </a:p>
          <a:p>
            <a:pPr>
              <a:buFont typeface="Wingdings" pitchFamily="2" charset="2"/>
              <a:buNone/>
            </a:pPr>
            <a:endParaRPr lang="en-US" sz="2800" dirty="0">
              <a:latin typeface="Times New Roman" pitchFamily="18" charset="0"/>
              <a:cs typeface="Times New Roman" pitchFamily="18" charset="0"/>
            </a:endParaRPr>
          </a:p>
          <a:p>
            <a:pPr>
              <a:buFont typeface="Wingdings" pitchFamily="2" charset="2"/>
              <a:buNone/>
            </a:pPr>
            <a:r>
              <a:rPr lang="en-US" sz="2800" dirty="0">
                <a:latin typeface="Times New Roman" pitchFamily="18" charset="0"/>
                <a:cs typeface="Times New Roman" pitchFamily="18" charset="0"/>
              </a:rPr>
              <a:t>    Teams must be tiered as follows:</a:t>
            </a:r>
          </a:p>
          <a:p>
            <a:pPr lvl="1"/>
            <a:r>
              <a:rPr lang="en-US" sz="2800" b="1" dirty="0">
                <a:latin typeface="Times New Roman" pitchFamily="18" charset="0"/>
                <a:cs typeface="Times New Roman" pitchFamily="18" charset="0"/>
              </a:rPr>
              <a:t>Tier 1:  </a:t>
            </a:r>
            <a:r>
              <a:rPr lang="en-US" sz="2800" dirty="0">
                <a:latin typeface="Times New Roman" pitchFamily="18" charset="0"/>
                <a:cs typeface="Times New Roman" pitchFamily="18" charset="0"/>
              </a:rPr>
              <a:t>Met construction/competition </a:t>
            </a:r>
          </a:p>
          <a:p>
            <a:pPr lvl="1">
              <a:buFont typeface="Wingdings 2" pitchFamily="18" charset="2"/>
              <a:buNone/>
            </a:pPr>
            <a:r>
              <a:rPr lang="en-US" sz="2800" dirty="0">
                <a:latin typeface="Times New Roman" pitchFamily="18" charset="0"/>
                <a:cs typeface="Times New Roman" pitchFamily="18" charset="0"/>
              </a:rPr>
              <a:t>			parameters and the egg survived</a:t>
            </a:r>
          </a:p>
          <a:p>
            <a:pPr lvl="1">
              <a:buFont typeface="Wingdings 2" pitchFamily="18" charset="2"/>
              <a:buNone/>
            </a:pPr>
            <a:endParaRPr lang="en-US" sz="2800" dirty="0">
              <a:latin typeface="Times New Roman" pitchFamily="18" charset="0"/>
              <a:cs typeface="Times New Roman" pitchFamily="18" charset="0"/>
            </a:endParaRPr>
          </a:p>
          <a:p>
            <a:pPr lvl="1"/>
            <a:r>
              <a:rPr lang="en-US" sz="2800" b="1" dirty="0">
                <a:latin typeface="Times New Roman" pitchFamily="18" charset="0"/>
                <a:cs typeface="Times New Roman" pitchFamily="18" charset="0"/>
              </a:rPr>
              <a:t>Tier 2:  </a:t>
            </a:r>
            <a:r>
              <a:rPr lang="en-US" sz="2800" dirty="0">
                <a:latin typeface="Times New Roman" pitchFamily="18" charset="0"/>
                <a:cs typeface="Times New Roman" pitchFamily="18" charset="0"/>
              </a:rPr>
              <a:t>Met construction/competition </a:t>
            </a:r>
          </a:p>
          <a:p>
            <a:pPr lvl="1">
              <a:buFont typeface="Wingdings 2" pitchFamily="18" charset="2"/>
              <a:buNone/>
            </a:pPr>
            <a:r>
              <a:rPr lang="en-US" sz="2800" dirty="0">
                <a:latin typeface="Times New Roman" pitchFamily="18" charset="0"/>
                <a:cs typeface="Times New Roman" pitchFamily="18" charset="0"/>
              </a:rPr>
              <a:t>			parameters and the egg did not</a:t>
            </a:r>
          </a:p>
          <a:p>
            <a:pPr lvl="1">
              <a:buFont typeface="Wingdings 2" pitchFamily="18" charset="2"/>
              <a:buNone/>
            </a:pPr>
            <a:r>
              <a:rPr lang="en-US" sz="2800" dirty="0">
                <a:latin typeface="Times New Roman" pitchFamily="18" charset="0"/>
                <a:cs typeface="Times New Roman" pitchFamily="18" charset="0"/>
              </a:rPr>
              <a:t>			survive</a:t>
            </a:r>
          </a:p>
          <a:p>
            <a:pPr marL="0" indent="0">
              <a:buNone/>
            </a:pP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smtClean="0">
                <a:effectLst/>
              </a:rPr>
              <a:t>Scoring Tiers</a:t>
            </a:r>
            <a:endParaRPr lang="en-US" sz="6000" dirty="0">
              <a:effectLst/>
            </a:endParaRPr>
          </a:p>
        </p:txBody>
      </p:sp>
    </p:spTree>
    <p:extLst>
      <p:ext uri="{BB962C8B-B14F-4D97-AF65-F5344CB8AC3E}">
        <p14:creationId xmlns:p14="http://schemas.microsoft.com/office/powerpoint/2010/main" val="3173291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r>
              <a:rPr lang="en-US" sz="2800" b="1" dirty="0">
                <a:latin typeface="Times New Roman" pitchFamily="18" charset="0"/>
                <a:cs typeface="Times New Roman" pitchFamily="18" charset="0"/>
              </a:rPr>
              <a:t>Tier 3:  </a:t>
            </a:r>
            <a:r>
              <a:rPr lang="en-US" sz="2800" dirty="0">
                <a:latin typeface="Times New Roman" pitchFamily="18" charset="0"/>
                <a:cs typeface="Times New Roman" pitchFamily="18" charset="0"/>
              </a:rPr>
              <a:t>Did not meet construction/competition</a:t>
            </a:r>
          </a:p>
          <a:p>
            <a:pPr lvl="1">
              <a:buFont typeface="Wingdings 2" pitchFamily="18" charset="2"/>
              <a:buNone/>
            </a:pPr>
            <a:r>
              <a:rPr lang="en-US" sz="2800" dirty="0">
                <a:latin typeface="Times New Roman" pitchFamily="18" charset="0"/>
                <a:cs typeface="Times New Roman" pitchFamily="18" charset="0"/>
              </a:rPr>
              <a:t>			parameters and the egg survived</a:t>
            </a:r>
          </a:p>
          <a:p>
            <a:pPr lvl="1">
              <a:buFont typeface="Wingdings 2" pitchFamily="18" charset="2"/>
              <a:buNone/>
            </a:pPr>
            <a:endParaRPr lang="en-US" sz="2800" dirty="0">
              <a:latin typeface="Times New Roman" pitchFamily="18" charset="0"/>
              <a:cs typeface="Times New Roman" pitchFamily="18" charset="0"/>
            </a:endParaRPr>
          </a:p>
          <a:p>
            <a:pPr lvl="1"/>
            <a:r>
              <a:rPr lang="en-US" sz="2800" b="1" dirty="0">
                <a:latin typeface="Times New Roman" pitchFamily="18" charset="0"/>
                <a:cs typeface="Times New Roman" pitchFamily="18" charset="0"/>
              </a:rPr>
              <a:t>Tier 4:  </a:t>
            </a:r>
            <a:r>
              <a:rPr lang="en-US" sz="2800" dirty="0">
                <a:latin typeface="Times New Roman" pitchFamily="18" charset="0"/>
                <a:cs typeface="Times New Roman" pitchFamily="18" charset="0"/>
              </a:rPr>
              <a:t>Did not meet construction/competition</a:t>
            </a:r>
          </a:p>
          <a:p>
            <a:pPr lvl="1">
              <a:buFont typeface="Wingdings 2" pitchFamily="18" charset="2"/>
              <a:buNone/>
            </a:pPr>
            <a:r>
              <a:rPr lang="en-US" sz="2800" dirty="0">
                <a:latin typeface="Times New Roman" pitchFamily="18" charset="0"/>
                <a:cs typeface="Times New Roman" pitchFamily="18" charset="0"/>
              </a:rPr>
              <a:t>			parameters and the egg did not </a:t>
            </a:r>
          </a:p>
          <a:p>
            <a:pPr lvl="1">
              <a:buFont typeface="Wingdings 2" pitchFamily="18" charset="2"/>
              <a:buNone/>
            </a:pPr>
            <a:r>
              <a:rPr lang="en-US" sz="2800" dirty="0">
                <a:latin typeface="Times New Roman" pitchFamily="18" charset="0"/>
                <a:cs typeface="Times New Roman" pitchFamily="18" charset="0"/>
              </a:rPr>
              <a:t>			survive</a:t>
            </a:r>
          </a:p>
          <a:p>
            <a:pPr marL="0" indent="0">
              <a:buNone/>
            </a:pP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smtClean="0">
                <a:effectLst/>
              </a:rPr>
              <a:t>Scoring Tiers</a:t>
            </a:r>
            <a:endParaRPr lang="en-US" sz="6000" dirty="0">
              <a:effectLst/>
            </a:endParaRPr>
          </a:p>
        </p:txBody>
      </p:sp>
    </p:spTree>
    <p:extLst>
      <p:ext uri="{BB962C8B-B14F-4D97-AF65-F5344CB8AC3E}">
        <p14:creationId xmlns:p14="http://schemas.microsoft.com/office/powerpoint/2010/main" val="546183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920240" lvl="8" indent="0">
              <a:buNone/>
            </a:pPr>
            <a:r>
              <a:rPr lang="en-US" sz="2400" b="1" u="sng" dirty="0" smtClean="0">
                <a:latin typeface="Times New Roman" pitchFamily="18" charset="0"/>
                <a:cs typeface="Times New Roman" pitchFamily="18" charset="0"/>
              </a:rPr>
              <a:t>2013 WSU </a:t>
            </a:r>
            <a:r>
              <a:rPr lang="en-US" sz="2400" b="1" u="sng" dirty="0" err="1" smtClean="0">
                <a:latin typeface="Times New Roman" pitchFamily="18" charset="0"/>
                <a:cs typeface="Times New Roman" pitchFamily="18" charset="0"/>
              </a:rPr>
              <a:t>Invit</a:t>
            </a:r>
            <a:r>
              <a:rPr lang="en-US" sz="2400" b="1" u="sng"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u="sng" dirty="0" smtClean="0">
                <a:latin typeface="Times New Roman" pitchFamily="18" charset="0"/>
                <a:cs typeface="Times New Roman" pitchFamily="18" charset="0"/>
              </a:rPr>
              <a:t>2013 OSU</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b="1" u="sng" dirty="0" smtClean="0">
                <a:latin typeface="Times New Roman" pitchFamily="18" charset="0"/>
                <a:cs typeface="Times New Roman" pitchFamily="18" charset="0"/>
              </a:rPr>
              <a:t>2013 Nationals</a:t>
            </a:r>
          </a:p>
          <a:p>
            <a:pPr marL="1920240" lvl="8" indent="0">
              <a:buNone/>
            </a:pPr>
            <a:endParaRPr lang="en-US" sz="2400" b="1" u="sng" dirty="0" smtClean="0">
              <a:latin typeface="Times New Roman" pitchFamily="18" charset="0"/>
              <a:cs typeface="Times New Roman" pitchFamily="18" charset="0"/>
            </a:endParaRPr>
          </a:p>
          <a:p>
            <a:pPr marL="0" indent="0">
              <a:buNone/>
            </a:pPr>
            <a:r>
              <a:rPr lang="en-US" sz="2400" b="1" dirty="0" smtClean="0">
                <a:latin typeface="Times New Roman" pitchFamily="18" charset="0"/>
                <a:cs typeface="Times New Roman" pitchFamily="18" charset="0"/>
              </a:rPr>
              <a:t>Tier 1			22		30			37</a:t>
            </a:r>
          </a:p>
          <a:p>
            <a:pPr marL="0" indent="0">
              <a:buNone/>
            </a:pPr>
            <a:r>
              <a:rPr lang="en-US" sz="2400" b="1" dirty="0" smtClean="0">
                <a:latin typeface="Times New Roman" pitchFamily="18" charset="0"/>
                <a:cs typeface="Times New Roman" pitchFamily="18" charset="0"/>
              </a:rPr>
              <a:t>Tier 2           	            11  		  6			  3  </a:t>
            </a:r>
          </a:p>
          <a:p>
            <a:pPr marL="0" indent="0">
              <a:buNone/>
            </a:pP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Eggs “died”</a:t>
            </a:r>
          </a:p>
          <a:p>
            <a:pPr marL="0" indent="0">
              <a:buNone/>
            </a:pPr>
            <a:r>
              <a:rPr lang="en-US" sz="2400" b="1" dirty="0" smtClean="0">
                <a:latin typeface="Times New Roman" pitchFamily="18" charset="0"/>
                <a:cs typeface="Times New Roman" pitchFamily="18" charset="0"/>
              </a:rPr>
              <a:t>Tier 3                          14		  2			13</a:t>
            </a:r>
          </a:p>
          <a:p>
            <a:pPr marL="0" indent="0">
              <a:buNone/>
            </a:pP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Cup did not hit first</a:t>
            </a:r>
          </a:p>
          <a:p>
            <a:pPr marL="0" indent="0">
              <a:buNone/>
            </a:pPr>
            <a:r>
              <a:rPr lang="en-US" sz="2400" b="1" dirty="0" smtClean="0">
                <a:latin typeface="Times New Roman" pitchFamily="18" charset="0"/>
                <a:cs typeface="Times New Roman" pitchFamily="18" charset="0"/>
              </a:rPr>
              <a:t>Tier 4                            2		  1			  7</a:t>
            </a:r>
          </a:p>
          <a:p>
            <a:pPr marL="0" indent="0">
              <a:buNone/>
            </a:pPr>
            <a:r>
              <a:rPr lang="en-US" sz="2400" b="1" dirty="0" smtClean="0">
                <a:latin typeface="Times New Roman" pitchFamily="18" charset="0"/>
                <a:cs typeface="Times New Roman" pitchFamily="18" charset="0"/>
              </a:rPr>
              <a:t>No Show		  7		  1</a:t>
            </a:r>
            <a:endParaRPr lang="en-US" sz="2400" b="1"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000" dirty="0" smtClean="0">
                <a:effectLst/>
              </a:rPr>
              <a:t>Scoring Tiers</a:t>
            </a:r>
            <a:endParaRPr lang="en-US" sz="6000" dirty="0">
              <a:effectLst/>
            </a:endParaRPr>
          </a:p>
        </p:txBody>
      </p:sp>
    </p:spTree>
    <p:extLst>
      <p:ext uri="{BB962C8B-B14F-4D97-AF65-F5344CB8AC3E}">
        <p14:creationId xmlns:p14="http://schemas.microsoft.com/office/powerpoint/2010/main" val="1546548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9.32 seconds</a:t>
            </a:r>
          </a:p>
          <a:p>
            <a:r>
              <a:rPr lang="en-US" dirty="0" smtClean="0"/>
              <a:t>10 grams</a:t>
            </a:r>
            <a:endParaRPr lang="en-US" dirty="0"/>
          </a:p>
        </p:txBody>
      </p:sp>
      <p:sp>
        <p:nvSpPr>
          <p:cNvPr id="4" name="Title 3"/>
          <p:cNvSpPr>
            <a:spLocks noGrp="1"/>
          </p:cNvSpPr>
          <p:nvPr>
            <p:ph type="title"/>
          </p:nvPr>
        </p:nvSpPr>
        <p:spPr/>
        <p:txBody>
          <a:bodyPr/>
          <a:lstStyle/>
          <a:p>
            <a:r>
              <a:rPr lang="en-US" dirty="0" smtClean="0"/>
              <a:t>1</a:t>
            </a:r>
            <a:r>
              <a:rPr lang="en-US" baseline="30000" dirty="0" smtClean="0"/>
              <a:t>st</a:t>
            </a:r>
            <a:r>
              <a:rPr lang="en-US" dirty="0" smtClean="0"/>
              <a:t> Place 2013 Nationals</a:t>
            </a:r>
            <a:endParaRPr lang="en-US" dirty="0"/>
          </a:p>
        </p:txBody>
      </p:sp>
      <p:pic>
        <p:nvPicPr>
          <p:cNvPr id="7" name="Picture Placeholder 6"/>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23206" t="16326" r="10606" b="16326"/>
          <a:stretch/>
        </p:blipFill>
        <p:spPr>
          <a:xfrm>
            <a:off x="1676400" y="152400"/>
            <a:ext cx="5749637" cy="4389120"/>
          </a:xfrm>
        </p:spPr>
      </p:pic>
    </p:spTree>
    <p:extLst>
      <p:ext uri="{BB962C8B-B14F-4D97-AF65-F5344CB8AC3E}">
        <p14:creationId xmlns:p14="http://schemas.microsoft.com/office/powerpoint/2010/main" val="4089913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9.25 seconds</a:t>
            </a:r>
          </a:p>
          <a:p>
            <a:r>
              <a:rPr lang="en-US" dirty="0" smtClean="0"/>
              <a:t>9 grams</a:t>
            </a:r>
            <a:endParaRPr lang="en-US"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6313" b="16313"/>
          <a:stretch>
            <a:fillRect/>
          </a:stretch>
        </p:blipFill>
        <p:spPr>
          <a:xfrm>
            <a:off x="228600" y="304800"/>
            <a:ext cx="8686800" cy="4389438"/>
          </a:xfrm>
        </p:spPr>
      </p:pic>
      <p:sp>
        <p:nvSpPr>
          <p:cNvPr id="4" name="Title 3"/>
          <p:cNvSpPr>
            <a:spLocks noGrp="1"/>
          </p:cNvSpPr>
          <p:nvPr>
            <p:ph type="title"/>
          </p:nvPr>
        </p:nvSpPr>
        <p:spPr/>
        <p:txBody>
          <a:bodyPr/>
          <a:lstStyle/>
          <a:p>
            <a:r>
              <a:rPr lang="en-US" dirty="0" smtClean="0"/>
              <a:t>2</a:t>
            </a:r>
            <a:r>
              <a:rPr lang="en-US" baseline="30000" dirty="0" smtClean="0"/>
              <a:t>nd</a:t>
            </a:r>
            <a:r>
              <a:rPr lang="en-US" dirty="0" smtClean="0"/>
              <a:t> Place Nationals</a:t>
            </a:r>
            <a:endParaRPr lang="en-US" dirty="0"/>
          </a:p>
        </p:txBody>
      </p:sp>
    </p:spTree>
    <p:extLst>
      <p:ext uri="{BB962C8B-B14F-4D97-AF65-F5344CB8AC3E}">
        <p14:creationId xmlns:p14="http://schemas.microsoft.com/office/powerpoint/2010/main" val="1215591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9.16 seconds</a:t>
            </a:r>
          </a:p>
          <a:p>
            <a:r>
              <a:rPr lang="en-US" dirty="0" smtClean="0"/>
              <a:t>11 grams</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34529" t="16326" r="9330" b="16326"/>
          <a:stretch/>
        </p:blipFill>
        <p:spPr>
          <a:xfrm>
            <a:off x="2057400" y="228600"/>
            <a:ext cx="4876801" cy="4389120"/>
          </a:xfrm>
        </p:spPr>
      </p:pic>
      <p:sp>
        <p:nvSpPr>
          <p:cNvPr id="4" name="Title 3"/>
          <p:cNvSpPr>
            <a:spLocks noGrp="1"/>
          </p:cNvSpPr>
          <p:nvPr>
            <p:ph type="title"/>
          </p:nvPr>
        </p:nvSpPr>
        <p:spPr/>
        <p:txBody>
          <a:bodyPr/>
          <a:lstStyle/>
          <a:p>
            <a:r>
              <a:rPr lang="en-US" dirty="0" smtClean="0"/>
              <a:t>3</a:t>
            </a:r>
            <a:r>
              <a:rPr lang="en-US" baseline="30000" dirty="0" smtClean="0"/>
              <a:t>rd</a:t>
            </a:r>
            <a:r>
              <a:rPr lang="en-US" dirty="0" smtClean="0"/>
              <a:t> Place Nationals</a:t>
            </a:r>
            <a:endParaRPr lang="en-US" dirty="0"/>
          </a:p>
        </p:txBody>
      </p:sp>
    </p:spTree>
    <p:extLst>
      <p:ext uri="{BB962C8B-B14F-4D97-AF65-F5344CB8AC3E}">
        <p14:creationId xmlns:p14="http://schemas.microsoft.com/office/powerpoint/2010/main" val="863220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US" dirty="0">
                <a:latin typeface="Times New Roman" pitchFamily="18" charset="0"/>
                <a:cs typeface="Times New Roman" pitchFamily="18" charset="0"/>
              </a:rPr>
              <a:t>A team will construct an unpowered, autorotation helicopter device,  which uses  one or more helicopter </a:t>
            </a:r>
            <a:r>
              <a:rPr lang="en-US" dirty="0" smtClean="0">
                <a:latin typeface="Times New Roman" pitchFamily="18" charset="0"/>
                <a:cs typeface="Times New Roman" pitchFamily="18" charset="0"/>
              </a:rPr>
              <a:t>rotor(s) </a:t>
            </a:r>
            <a:r>
              <a:rPr lang="en-US" dirty="0">
                <a:latin typeface="Times New Roman" pitchFamily="18" charset="0"/>
                <a:cs typeface="Times New Roman" pitchFamily="18" charset="0"/>
              </a:rPr>
              <a:t>to safely transport a raw chicken egg from a specified height to the floor</a:t>
            </a:r>
            <a:r>
              <a:rPr lang="en-US" dirty="0" smtClean="0">
                <a:latin typeface="Times New Roman" pitchFamily="18" charset="0"/>
                <a:cs typeface="Times New Roman" pitchFamily="18" charset="0"/>
              </a:rPr>
              <a:t>.</a:t>
            </a:r>
          </a:p>
          <a:p>
            <a:pPr marL="0" indent="0" algn="ctr">
              <a:buNone/>
            </a:pPr>
            <a:endParaRPr lang="en-US" dirty="0">
              <a:latin typeface="Times New Roman" pitchFamily="18" charset="0"/>
              <a:cs typeface="Times New Roman" pitchFamily="18" charset="0"/>
            </a:endParaRPr>
          </a:p>
          <a:p>
            <a:pPr marL="0" indent="0">
              <a:buNone/>
            </a:pPr>
            <a:r>
              <a:rPr lang="en-US" b="1" dirty="0" smtClean="0">
                <a:latin typeface="Times New Roman" pitchFamily="18" charset="0"/>
                <a:cs typeface="Times New Roman" pitchFamily="18" charset="0"/>
              </a:rPr>
              <a:t>A </a:t>
            </a:r>
            <a:r>
              <a:rPr lang="en-US" b="1" dirty="0">
                <a:latin typeface="Times New Roman" pitchFamily="18" charset="0"/>
                <a:cs typeface="Times New Roman" pitchFamily="18" charset="0"/>
              </a:rPr>
              <a:t>Team of up to </a:t>
            </a:r>
            <a:r>
              <a:rPr lang="en-US" b="1" dirty="0" smtClean="0">
                <a:latin typeface="Times New Roman" pitchFamily="18" charset="0"/>
                <a:cs typeface="Times New Roman" pitchFamily="18" charset="0"/>
              </a:rPr>
              <a:t>2			Impound </a:t>
            </a:r>
            <a:r>
              <a:rPr lang="en-US" b="1" dirty="0">
                <a:latin typeface="Times New Roman" pitchFamily="18" charset="0"/>
                <a:cs typeface="Times New Roman" pitchFamily="18" charset="0"/>
              </a:rPr>
              <a:t>– Yes</a:t>
            </a:r>
          </a:p>
          <a:p>
            <a:pPr marL="0" indent="0" algn="ctr">
              <a:buNone/>
            </a:pPr>
            <a:endParaRPr lang="en-US" b="1" dirty="0">
              <a:latin typeface="Times New Roman" pitchFamily="18" charset="0"/>
              <a:cs typeface="Times New Roman" pitchFamily="18" charset="0"/>
            </a:endParaRPr>
          </a:p>
          <a:p>
            <a:pPr marL="0" indent="0" algn="ctr">
              <a:buNone/>
            </a:pPr>
            <a:r>
              <a:rPr lang="en-US" b="1" dirty="0">
                <a:latin typeface="Times New Roman" pitchFamily="18" charset="0"/>
                <a:cs typeface="Times New Roman" pitchFamily="18" charset="0"/>
              </a:rPr>
              <a:t>Approximate Time – 10 </a:t>
            </a:r>
            <a:r>
              <a:rPr lang="en-US" b="1" dirty="0" smtClean="0">
                <a:latin typeface="Times New Roman" pitchFamily="18" charset="0"/>
                <a:cs typeface="Times New Roman" pitchFamily="18" charset="0"/>
              </a:rPr>
              <a:t>minutes</a:t>
            </a:r>
          </a:p>
          <a:p>
            <a:pPr marL="0" indent="0" algn="ctr">
              <a:buNone/>
            </a:pPr>
            <a:r>
              <a:rPr lang="en-US" b="1" dirty="0" smtClean="0">
                <a:solidFill>
                  <a:srgbClr val="FF0000"/>
                </a:solidFill>
                <a:latin typeface="Times New Roman" pitchFamily="18" charset="0"/>
                <a:cs typeface="Times New Roman" pitchFamily="18" charset="0"/>
              </a:rPr>
              <a:t>Ten minutes to drop but additional needed time to attach the plastic bag and egg to device.</a:t>
            </a:r>
            <a:endParaRPr lang="en-US" dirty="0">
              <a:solidFill>
                <a:srgbClr val="FF0000"/>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pPr algn="ctr"/>
            <a:r>
              <a:rPr lang="en-US" sz="6600" dirty="0" smtClean="0">
                <a:effectLst/>
                <a:latin typeface="Times New Roman" pitchFamily="18" charset="0"/>
                <a:cs typeface="Times New Roman" pitchFamily="18" charset="0"/>
              </a:rPr>
              <a:t>Description</a:t>
            </a:r>
            <a:endParaRPr lang="en-US" sz="660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22936639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9.06 seconds</a:t>
            </a:r>
          </a:p>
          <a:p>
            <a:r>
              <a:rPr lang="en-US" dirty="0" smtClean="0"/>
              <a:t>9 grams</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28292" b="29616"/>
          <a:stretch/>
        </p:blipFill>
        <p:spPr>
          <a:xfrm>
            <a:off x="228600" y="969818"/>
            <a:ext cx="8686800" cy="2743200"/>
          </a:xfrm>
        </p:spPr>
      </p:pic>
      <p:sp>
        <p:nvSpPr>
          <p:cNvPr id="4" name="Title 3"/>
          <p:cNvSpPr>
            <a:spLocks noGrp="1"/>
          </p:cNvSpPr>
          <p:nvPr>
            <p:ph type="title"/>
          </p:nvPr>
        </p:nvSpPr>
        <p:spPr/>
        <p:txBody>
          <a:bodyPr/>
          <a:lstStyle/>
          <a:p>
            <a:r>
              <a:rPr lang="en-US" dirty="0" smtClean="0"/>
              <a:t>4</a:t>
            </a:r>
            <a:r>
              <a:rPr lang="en-US" baseline="30000" dirty="0" smtClean="0"/>
              <a:t>th</a:t>
            </a:r>
            <a:r>
              <a:rPr lang="en-US" dirty="0" smtClean="0"/>
              <a:t> Place Nationals</a:t>
            </a:r>
            <a:endParaRPr lang="en-US" dirty="0"/>
          </a:p>
        </p:txBody>
      </p:sp>
    </p:spTree>
    <p:extLst>
      <p:ext uri="{BB962C8B-B14F-4D97-AF65-F5344CB8AC3E}">
        <p14:creationId xmlns:p14="http://schemas.microsoft.com/office/powerpoint/2010/main" val="4047049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8.00 seconds</a:t>
            </a:r>
          </a:p>
          <a:p>
            <a:r>
              <a:rPr lang="en-US" dirty="0" smtClean="0"/>
              <a:t>11 grams</a:t>
            </a:r>
            <a:endParaRPr lang="en-US"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6326" b="16326"/>
          <a:stretch>
            <a:fillRect/>
          </a:stretch>
        </p:blipFill>
        <p:spPr/>
      </p:pic>
      <p:sp>
        <p:nvSpPr>
          <p:cNvPr id="4" name="Title 3"/>
          <p:cNvSpPr>
            <a:spLocks noGrp="1"/>
          </p:cNvSpPr>
          <p:nvPr>
            <p:ph type="title"/>
          </p:nvPr>
        </p:nvSpPr>
        <p:spPr/>
        <p:txBody>
          <a:bodyPr/>
          <a:lstStyle/>
          <a:p>
            <a:r>
              <a:rPr lang="en-US" dirty="0" smtClean="0"/>
              <a:t>5</a:t>
            </a:r>
            <a:r>
              <a:rPr lang="en-US" baseline="30000" dirty="0" smtClean="0"/>
              <a:t>th</a:t>
            </a:r>
            <a:r>
              <a:rPr lang="en-US" dirty="0" smtClean="0"/>
              <a:t> Place Nationals</a:t>
            </a:r>
            <a:endParaRPr lang="en-US" dirty="0"/>
          </a:p>
        </p:txBody>
      </p:sp>
    </p:spTree>
    <p:extLst>
      <p:ext uri="{BB962C8B-B14F-4D97-AF65-F5344CB8AC3E}">
        <p14:creationId xmlns:p14="http://schemas.microsoft.com/office/powerpoint/2010/main" val="504439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8.00 seconds</a:t>
            </a:r>
          </a:p>
          <a:p>
            <a:r>
              <a:rPr lang="en-US" dirty="0" smtClean="0"/>
              <a:t>13 grams</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23525" t="16326" r="38517" b="16326"/>
          <a:stretch/>
        </p:blipFill>
        <p:spPr>
          <a:xfrm rot="5400000">
            <a:off x="2831869" y="216131"/>
            <a:ext cx="3297382" cy="4389120"/>
          </a:xfrm>
        </p:spPr>
      </p:pic>
      <p:sp>
        <p:nvSpPr>
          <p:cNvPr id="4" name="Title 3"/>
          <p:cNvSpPr>
            <a:spLocks noGrp="1"/>
          </p:cNvSpPr>
          <p:nvPr>
            <p:ph type="title"/>
          </p:nvPr>
        </p:nvSpPr>
        <p:spPr/>
        <p:txBody>
          <a:bodyPr/>
          <a:lstStyle/>
          <a:p>
            <a:r>
              <a:rPr lang="en-US" dirty="0" smtClean="0"/>
              <a:t>6</a:t>
            </a:r>
            <a:r>
              <a:rPr lang="en-US" baseline="30000" dirty="0" smtClean="0"/>
              <a:t>th</a:t>
            </a:r>
            <a:r>
              <a:rPr lang="en-US" dirty="0" smtClean="0"/>
              <a:t> Place Nationals</a:t>
            </a:r>
            <a:endParaRPr lang="en-US" dirty="0"/>
          </a:p>
        </p:txBody>
      </p:sp>
    </p:spTree>
    <p:extLst>
      <p:ext uri="{BB962C8B-B14F-4D97-AF65-F5344CB8AC3E}">
        <p14:creationId xmlns:p14="http://schemas.microsoft.com/office/powerpoint/2010/main" val="290892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7.75 seconds</a:t>
            </a:r>
          </a:p>
          <a:p>
            <a:r>
              <a:rPr lang="en-US" dirty="0" smtClean="0"/>
              <a:t>13 grams</a:t>
            </a:r>
            <a:endParaRPr lang="en-US"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6326" b="16326"/>
          <a:stretch>
            <a:fillRect/>
          </a:stretch>
        </p:blipFill>
        <p:spPr/>
      </p:pic>
      <p:sp>
        <p:nvSpPr>
          <p:cNvPr id="4" name="Title 3"/>
          <p:cNvSpPr>
            <a:spLocks noGrp="1"/>
          </p:cNvSpPr>
          <p:nvPr>
            <p:ph type="title"/>
          </p:nvPr>
        </p:nvSpPr>
        <p:spPr/>
        <p:txBody>
          <a:bodyPr/>
          <a:lstStyle/>
          <a:p>
            <a:r>
              <a:rPr lang="en-US" dirty="0" smtClean="0"/>
              <a:t>7</a:t>
            </a:r>
            <a:r>
              <a:rPr lang="en-US" baseline="30000" dirty="0" smtClean="0"/>
              <a:t>th</a:t>
            </a:r>
            <a:r>
              <a:rPr lang="en-US" dirty="0" smtClean="0"/>
              <a:t> Place Nationals</a:t>
            </a:r>
            <a:endParaRPr lang="en-US" dirty="0"/>
          </a:p>
        </p:txBody>
      </p:sp>
    </p:spTree>
    <p:extLst>
      <p:ext uri="{BB962C8B-B14F-4D97-AF65-F5344CB8AC3E}">
        <p14:creationId xmlns:p14="http://schemas.microsoft.com/office/powerpoint/2010/main" val="364755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7.75 seconds</a:t>
            </a:r>
          </a:p>
          <a:p>
            <a:r>
              <a:rPr lang="en-US" dirty="0" smtClean="0"/>
              <a:t>14 grams</a:t>
            </a:r>
            <a:endParaRPr lang="en-US"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6326" b="16326"/>
          <a:stretch>
            <a:fillRect/>
          </a:stretch>
        </p:blipFill>
        <p:spPr/>
      </p:pic>
      <p:sp>
        <p:nvSpPr>
          <p:cNvPr id="4" name="Title 3"/>
          <p:cNvSpPr>
            <a:spLocks noGrp="1"/>
          </p:cNvSpPr>
          <p:nvPr>
            <p:ph type="title"/>
          </p:nvPr>
        </p:nvSpPr>
        <p:spPr/>
        <p:txBody>
          <a:bodyPr/>
          <a:lstStyle/>
          <a:p>
            <a:r>
              <a:rPr lang="en-US" dirty="0" smtClean="0"/>
              <a:t>8</a:t>
            </a:r>
            <a:r>
              <a:rPr lang="en-US" baseline="30000" dirty="0" smtClean="0"/>
              <a:t>th</a:t>
            </a:r>
            <a:r>
              <a:rPr lang="en-US" dirty="0" smtClean="0"/>
              <a:t> Place Nationals</a:t>
            </a:r>
            <a:endParaRPr lang="en-US" dirty="0"/>
          </a:p>
        </p:txBody>
      </p:sp>
    </p:spTree>
    <p:extLst>
      <p:ext uri="{BB962C8B-B14F-4D97-AF65-F5344CB8AC3E}">
        <p14:creationId xmlns:p14="http://schemas.microsoft.com/office/powerpoint/2010/main" val="377195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7.59 seconds</a:t>
            </a:r>
          </a:p>
          <a:p>
            <a:r>
              <a:rPr lang="en-US" dirty="0" smtClean="0"/>
              <a:t>12 grams</a:t>
            </a:r>
            <a:endParaRPr lang="en-US"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7943" t="16326" r="6300" b="44496"/>
          <a:stretch/>
        </p:blipFill>
        <p:spPr>
          <a:xfrm>
            <a:off x="1676400" y="1066800"/>
            <a:ext cx="6580909" cy="2553232"/>
          </a:xfrm>
        </p:spPr>
      </p:pic>
      <p:sp>
        <p:nvSpPr>
          <p:cNvPr id="4" name="Title 3"/>
          <p:cNvSpPr>
            <a:spLocks noGrp="1"/>
          </p:cNvSpPr>
          <p:nvPr>
            <p:ph type="title"/>
          </p:nvPr>
        </p:nvSpPr>
        <p:spPr/>
        <p:txBody>
          <a:bodyPr/>
          <a:lstStyle/>
          <a:p>
            <a:r>
              <a:rPr lang="en-US" dirty="0" smtClean="0"/>
              <a:t>9</a:t>
            </a:r>
            <a:r>
              <a:rPr lang="en-US" baseline="30000" dirty="0" smtClean="0"/>
              <a:t>th</a:t>
            </a:r>
            <a:r>
              <a:rPr lang="en-US" dirty="0" smtClean="0"/>
              <a:t> Place Nationals</a:t>
            </a:r>
            <a:endParaRPr lang="en-US" dirty="0"/>
          </a:p>
        </p:txBody>
      </p:sp>
    </p:spTree>
    <p:extLst>
      <p:ext uri="{BB962C8B-B14F-4D97-AF65-F5344CB8AC3E}">
        <p14:creationId xmlns:p14="http://schemas.microsoft.com/office/powerpoint/2010/main" val="3640239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7.59 seconds</a:t>
            </a:r>
          </a:p>
          <a:p>
            <a:r>
              <a:rPr lang="en-US" smtClean="0"/>
              <a:t>13 grams</a:t>
            </a:r>
            <a:endParaRPr lang="en-US"/>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2520" t="16326" r="10765" b="16326"/>
          <a:stretch/>
        </p:blipFill>
        <p:spPr>
          <a:xfrm>
            <a:off x="1316182" y="189968"/>
            <a:ext cx="6664036" cy="4389120"/>
          </a:xfrm>
        </p:spPr>
      </p:pic>
      <p:sp>
        <p:nvSpPr>
          <p:cNvPr id="4" name="Title 3"/>
          <p:cNvSpPr>
            <a:spLocks noGrp="1"/>
          </p:cNvSpPr>
          <p:nvPr>
            <p:ph type="title"/>
          </p:nvPr>
        </p:nvSpPr>
        <p:spPr/>
        <p:txBody>
          <a:bodyPr/>
          <a:lstStyle/>
          <a:p>
            <a:r>
              <a:rPr lang="en-US" dirty="0" smtClean="0"/>
              <a:t>10</a:t>
            </a:r>
            <a:r>
              <a:rPr lang="en-US" baseline="30000" dirty="0" smtClean="0"/>
              <a:t>th</a:t>
            </a:r>
            <a:r>
              <a:rPr lang="en-US" dirty="0" smtClean="0"/>
              <a:t> Place Nationals</a:t>
            </a:r>
            <a:endParaRPr lang="en-US" dirty="0"/>
          </a:p>
        </p:txBody>
      </p:sp>
    </p:spTree>
    <p:extLst>
      <p:ext uri="{BB962C8B-B14F-4D97-AF65-F5344CB8AC3E}">
        <p14:creationId xmlns:p14="http://schemas.microsoft.com/office/powerpoint/2010/main" val="1700028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itchFamily="2" charset="2"/>
              <a:buNone/>
            </a:pPr>
            <a:r>
              <a:rPr lang="en-US" dirty="0">
                <a:latin typeface="Times New Roman" pitchFamily="18" charset="0"/>
                <a:cs typeface="Times New Roman" pitchFamily="18" charset="0"/>
              </a:rPr>
              <a:t>Students may bring only one prebuilt helicopter egg drop device</a:t>
            </a:r>
          </a:p>
          <a:p>
            <a:pPr>
              <a:buFont typeface="Wingdings" pitchFamily="2" charset="2"/>
              <a:buNone/>
            </a:pPr>
            <a:endParaRPr lang="en-US" dirty="0">
              <a:latin typeface="Times New Roman" pitchFamily="18" charset="0"/>
              <a:cs typeface="Times New Roman" pitchFamily="18" charset="0"/>
            </a:endParaRPr>
          </a:p>
          <a:p>
            <a:pPr>
              <a:buFont typeface="Wingdings" pitchFamily="2" charset="2"/>
              <a:buNone/>
            </a:pPr>
            <a:r>
              <a:rPr lang="en-US" dirty="0">
                <a:latin typeface="Times New Roman" pitchFamily="18" charset="0"/>
                <a:cs typeface="Times New Roman" pitchFamily="18" charset="0"/>
              </a:rPr>
              <a:t>No other tools or equipment are allowed.</a:t>
            </a:r>
          </a:p>
          <a:p>
            <a:pPr>
              <a:buFont typeface="Wingdings" pitchFamily="2" charset="2"/>
              <a:buNone/>
            </a:pPr>
            <a:endParaRPr lang="en-US" b="1" dirty="0">
              <a:latin typeface="Times New Roman" pitchFamily="18" charset="0"/>
              <a:cs typeface="Times New Roman" pitchFamily="18" charset="0"/>
            </a:endParaRPr>
          </a:p>
          <a:p>
            <a:pPr>
              <a:buFont typeface="Wingdings" pitchFamily="2" charset="2"/>
              <a:buNone/>
            </a:pPr>
            <a:r>
              <a:rPr lang="en-US" dirty="0">
                <a:latin typeface="Times New Roman" pitchFamily="18" charset="0"/>
                <a:cs typeface="Times New Roman" pitchFamily="18" charset="0"/>
              </a:rPr>
              <a:t>The device may be in a protective storage container for impound.</a:t>
            </a:r>
          </a:p>
          <a:p>
            <a:endParaRPr lang="en-US" dirty="0"/>
          </a:p>
        </p:txBody>
      </p:sp>
      <p:sp>
        <p:nvSpPr>
          <p:cNvPr id="3" name="Title 2"/>
          <p:cNvSpPr>
            <a:spLocks noGrp="1"/>
          </p:cNvSpPr>
          <p:nvPr>
            <p:ph type="title"/>
          </p:nvPr>
        </p:nvSpPr>
        <p:spPr/>
        <p:txBody>
          <a:bodyPr>
            <a:normAutofit/>
          </a:bodyPr>
          <a:lstStyle/>
          <a:p>
            <a:pPr algn="ctr"/>
            <a:r>
              <a:rPr lang="en-US" sz="6600" dirty="0">
                <a:latin typeface="Times New Roman" pitchFamily="18" charset="0"/>
                <a:cs typeface="Times New Roman" pitchFamily="18" charset="0"/>
              </a:rPr>
              <a:t>Event Parameters</a:t>
            </a:r>
            <a:endParaRPr lang="en-US" sz="6600" dirty="0"/>
          </a:p>
        </p:txBody>
      </p:sp>
    </p:spTree>
    <p:extLst>
      <p:ext uri="{BB962C8B-B14F-4D97-AF65-F5344CB8AC3E}">
        <p14:creationId xmlns:p14="http://schemas.microsoft.com/office/powerpoint/2010/main" val="542327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Times New Roman" pitchFamily="18" charset="0"/>
                <a:cs typeface="Times New Roman" pitchFamily="18" charset="0"/>
              </a:rPr>
              <a:t>A raw, grade A large chicken egg will be sealed in a plastic sandwich bag which will then be placed in a 3 ounce paper cup.</a:t>
            </a: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There are different types of sandwich </a:t>
            </a:r>
          </a:p>
          <a:p>
            <a:pPr marL="0" indent="0">
              <a:buNone/>
            </a:pPr>
            <a:r>
              <a:rPr lang="en-US" b="1" dirty="0">
                <a:latin typeface="Times New Roman" pitchFamily="18" charset="0"/>
                <a:cs typeface="Times New Roman" pitchFamily="18" charset="0"/>
              </a:rPr>
              <a:t>	bags.   Be prepared for all!!</a:t>
            </a:r>
          </a:p>
          <a:p>
            <a:pPr marL="0" indent="0">
              <a:buNone/>
            </a:pPr>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 egg, bag, </a:t>
            </a:r>
            <a:r>
              <a:rPr lang="en-US" dirty="0" smtClean="0">
                <a:latin typeface="Times New Roman" pitchFamily="18" charset="0"/>
                <a:cs typeface="Times New Roman" pitchFamily="18" charset="0"/>
              </a:rPr>
              <a:t>cup, </a:t>
            </a:r>
            <a:r>
              <a:rPr lang="en-US" b="1" dirty="0" smtClean="0">
                <a:solidFill>
                  <a:srgbClr val="FF0000"/>
                </a:solidFill>
                <a:latin typeface="Times New Roman" pitchFamily="18" charset="0"/>
                <a:cs typeface="Times New Roman" pitchFamily="18" charset="0"/>
              </a:rPr>
              <a:t>scissors</a:t>
            </a:r>
            <a:r>
              <a:rPr lang="en-US" dirty="0" smtClean="0">
                <a:latin typeface="Times New Roman" pitchFamily="18" charset="0"/>
                <a:cs typeface="Times New Roman" pitchFamily="18" charset="0"/>
              </a:rPr>
              <a:t> and </a:t>
            </a:r>
            <a:r>
              <a:rPr lang="en-US" dirty="0">
                <a:latin typeface="Times New Roman" pitchFamily="18" charset="0"/>
                <a:cs typeface="Times New Roman" pitchFamily="18" charset="0"/>
              </a:rPr>
              <a:t>masking tape to attach the cup to the device and seal the bag (if needed) will be provided by the event supervisor.</a:t>
            </a:r>
            <a:endParaRPr lang="en-US" b="1"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Be prepared to seal the bag and not </a:t>
            </a:r>
            <a:r>
              <a:rPr lang="en-US" b="1" dirty="0" smtClean="0">
                <a:latin typeface="Times New Roman" pitchFamily="18" charset="0"/>
                <a:cs typeface="Times New Roman" pitchFamily="18" charset="0"/>
              </a:rPr>
              <a:t>seal the </a:t>
            </a:r>
            <a:r>
              <a:rPr lang="en-US" b="1" dirty="0">
                <a:latin typeface="Times New Roman" pitchFamily="18" charset="0"/>
                <a:cs typeface="Times New Roman" pitchFamily="18" charset="0"/>
              </a:rPr>
              <a:t>bag.</a:t>
            </a:r>
            <a:endParaRPr lang="en-US"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p:txBody>
          <a:bodyPr>
            <a:normAutofit/>
          </a:bodyPr>
          <a:lstStyle/>
          <a:p>
            <a:pPr algn="ctr"/>
            <a:r>
              <a:rPr lang="en-US" sz="6600" dirty="0">
                <a:effectLst/>
                <a:latin typeface="Times New Roman" pitchFamily="18" charset="0"/>
                <a:cs typeface="Times New Roman" pitchFamily="18" charset="0"/>
              </a:rPr>
              <a:t>Event Parameters</a:t>
            </a:r>
            <a:endParaRPr lang="en-US" sz="6600" dirty="0">
              <a:effectLst/>
            </a:endParaRPr>
          </a:p>
        </p:txBody>
      </p:sp>
    </p:spTree>
    <p:extLst>
      <p:ext uri="{BB962C8B-B14F-4D97-AF65-F5344CB8AC3E}">
        <p14:creationId xmlns:p14="http://schemas.microsoft.com/office/powerpoint/2010/main" val="21972702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2209800"/>
            <a:ext cx="8229600" cy="3763963"/>
          </a:xfrm>
        </p:spPr>
        <p:txBody>
          <a:bodyPr>
            <a:normAutofit fontScale="85000" lnSpcReduction="10000"/>
          </a:bodyPr>
          <a:lstStyle/>
          <a:p>
            <a:pPr marL="0" indent="0">
              <a:buNone/>
              <a:defRPr/>
            </a:pPr>
            <a:r>
              <a:rPr lang="en-US" dirty="0">
                <a:latin typeface="Times New Roman" pitchFamily="18" charset="0"/>
                <a:cs typeface="Times New Roman" pitchFamily="18" charset="0"/>
              </a:rPr>
              <a:t>The device must use wings or blades that rotate around a central axis to slow the descent of the egg, using aerodynamic principles of a helicopter rotor in unpowered “autorotation” mode. </a:t>
            </a:r>
            <a:endParaRPr lang="en-US" dirty="0" smtClean="0">
              <a:latin typeface="Times New Roman" pitchFamily="18" charset="0"/>
              <a:cs typeface="Times New Roman" pitchFamily="18" charset="0"/>
            </a:endParaRPr>
          </a:p>
          <a:p>
            <a:pPr marL="0" indent="0">
              <a:buNone/>
              <a:defRPr/>
            </a:pPr>
            <a:endParaRPr lang="en-US" dirty="0" smtClean="0">
              <a:latin typeface="Times New Roman" pitchFamily="18" charset="0"/>
              <a:cs typeface="Times New Roman" pitchFamily="18" charset="0"/>
            </a:endParaRPr>
          </a:p>
          <a:p>
            <a:pPr marL="0" indent="0">
              <a:buNone/>
              <a:defRPr/>
            </a:pPr>
            <a:r>
              <a:rPr lang="en-US" dirty="0">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No Chinook designs</a:t>
            </a:r>
            <a:endParaRPr lang="en-US" sz="2400" b="1" dirty="0">
              <a:solidFill>
                <a:srgbClr val="FF0000"/>
              </a:solidFill>
              <a:latin typeface="Times New Roman" pitchFamily="18" charset="0"/>
              <a:cs typeface="Times New Roman" pitchFamily="18" charset="0"/>
            </a:endParaRPr>
          </a:p>
          <a:p>
            <a:pPr marL="366713" lvl="1" indent="0">
              <a:buNone/>
              <a:defRPr/>
            </a:pPr>
            <a:r>
              <a:rPr lang="en-US" sz="2400" b="1" dirty="0">
                <a:latin typeface="Times New Roman" pitchFamily="18" charset="0"/>
                <a:cs typeface="Times New Roman" pitchFamily="18" charset="0"/>
              </a:rPr>
              <a:t>	The rotors HAVE to rotate without student </a:t>
            </a:r>
            <a:r>
              <a:rPr lang="en-US" sz="2400" b="1" dirty="0" smtClean="0">
                <a:latin typeface="Times New Roman" pitchFamily="18" charset="0"/>
                <a:cs typeface="Times New Roman" pitchFamily="18" charset="0"/>
              </a:rPr>
              <a:t>help.</a:t>
            </a:r>
          </a:p>
          <a:p>
            <a:pPr marL="366713" lvl="1" indent="0">
              <a:buNone/>
              <a:defRPr/>
            </a:pPr>
            <a:r>
              <a:rPr lang="en-US" sz="2400" b="1" dirty="0">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The rotors cannot rotate on their own before launch.</a:t>
            </a:r>
          </a:p>
          <a:p>
            <a:pPr marL="366713" lvl="1" indent="0">
              <a:buNone/>
              <a:defRPr/>
            </a:pPr>
            <a:r>
              <a:rPr lang="en-US" b="1" dirty="0">
                <a:latin typeface="Times New Roman" pitchFamily="18" charset="0"/>
                <a:cs typeface="Times New Roman" pitchFamily="18" charset="0"/>
              </a:rPr>
              <a:t>	</a:t>
            </a:r>
          </a:p>
          <a:p>
            <a:pPr marL="0" indent="0">
              <a:buNone/>
              <a:defRPr/>
            </a:pPr>
            <a:r>
              <a:rPr lang="en-US" dirty="0" smtClean="0">
                <a:latin typeface="Times New Roman" pitchFamily="18" charset="0"/>
                <a:cs typeface="Times New Roman" pitchFamily="18" charset="0"/>
              </a:rPr>
              <a:t>No </a:t>
            </a:r>
            <a:r>
              <a:rPr lang="en-US" dirty="0">
                <a:latin typeface="Times New Roman" pitchFamily="18" charset="0"/>
                <a:cs typeface="Times New Roman" pitchFamily="18" charset="0"/>
              </a:rPr>
              <a:t>energy-producing mechanism of any type may be used to power the rotor(s) to slow the descent of the device.  </a:t>
            </a:r>
          </a:p>
          <a:p>
            <a:pPr marL="0" indent="0">
              <a:buNone/>
              <a:defRPr/>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This is NOT Helicopters.</a:t>
            </a:r>
          </a:p>
          <a:p>
            <a:endParaRPr lang="en-US" dirty="0"/>
          </a:p>
        </p:txBody>
      </p:sp>
      <p:sp>
        <p:nvSpPr>
          <p:cNvPr id="3" name="Title 2"/>
          <p:cNvSpPr>
            <a:spLocks noGrp="1"/>
          </p:cNvSpPr>
          <p:nvPr>
            <p:ph type="title"/>
          </p:nvPr>
        </p:nvSpPr>
        <p:spPr>
          <a:xfrm>
            <a:off x="457200" y="381000"/>
            <a:ext cx="8229600" cy="1752600"/>
          </a:xfrm>
        </p:spPr>
        <p:txBody>
          <a:bodyPr>
            <a:noAutofit/>
          </a:bodyPr>
          <a:lstStyle/>
          <a:p>
            <a:pPr algn="ctr"/>
            <a:r>
              <a:rPr lang="en-US" sz="6600" dirty="0">
                <a:effectLst/>
                <a:latin typeface="Times New Roman" pitchFamily="18" charset="0"/>
                <a:cs typeface="Times New Roman" pitchFamily="18" charset="0"/>
              </a:rPr>
              <a:t>Construction Parameters</a:t>
            </a:r>
            <a:endParaRPr lang="en-US" sz="6600" dirty="0">
              <a:effectLst/>
            </a:endParaRPr>
          </a:p>
        </p:txBody>
      </p:sp>
    </p:spTree>
    <p:extLst>
      <p:ext uri="{BB962C8B-B14F-4D97-AF65-F5344CB8AC3E}">
        <p14:creationId xmlns:p14="http://schemas.microsoft.com/office/powerpoint/2010/main" val="3482580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4026091"/>
          </a:xfrm>
        </p:spPr>
        <p:txBody>
          <a:bodyPr>
            <a:normAutofit lnSpcReduction="10000"/>
          </a:bodyPr>
          <a:lstStyle/>
          <a:p>
            <a:pPr marL="0" indent="0">
              <a:buNone/>
            </a:pPr>
            <a:r>
              <a:rPr lang="en-US" dirty="0">
                <a:latin typeface="Times New Roman" pitchFamily="18" charset="0"/>
                <a:cs typeface="Times New Roman" pitchFamily="18" charset="0"/>
              </a:rPr>
              <a:t>No commercial rotor assemblies may be used. </a:t>
            </a:r>
          </a:p>
          <a:p>
            <a:pPr marL="0" indent="0">
              <a:buNone/>
            </a:pPr>
            <a:r>
              <a:rPr lang="en-US" b="1" dirty="0">
                <a:latin typeface="Times New Roman" pitchFamily="18" charset="0"/>
                <a:cs typeface="Times New Roman" pitchFamily="18" charset="0"/>
              </a:rPr>
              <a:t>	Similar to Helicopters</a:t>
            </a:r>
          </a:p>
          <a:p>
            <a:pPr marL="0" indent="0">
              <a:buNone/>
            </a:pPr>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 device must not be or contain an airplane, a balloon or a parachute.</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Students must seal the egg in the provided plastic sandwich bag and place it in the provided cup</a:t>
            </a:r>
            <a:r>
              <a:rPr lang="en-US" dirty="0" smtClean="0">
                <a:latin typeface="Times New Roman" pitchFamily="18" charset="0"/>
                <a:cs typeface="Times New Roman" pitchFamily="18" charset="0"/>
              </a:rPr>
              <a:t>.</a:t>
            </a:r>
          </a:p>
          <a:p>
            <a:pPr marL="0" indent="0">
              <a:buNone/>
            </a:pPr>
            <a:r>
              <a:rPr lang="en-US" dirty="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Do not bring a cup attached.</a:t>
            </a:r>
            <a:endParaRPr lang="en-US" b="1" dirty="0">
              <a:latin typeface="Times New Roman" pitchFamily="18" charset="0"/>
              <a:cs typeface="Times New Roman" pitchFamily="18" charset="0"/>
            </a:endParaRPr>
          </a:p>
          <a:p>
            <a:endParaRPr lang="en-US" dirty="0"/>
          </a:p>
        </p:txBody>
      </p:sp>
      <p:sp>
        <p:nvSpPr>
          <p:cNvPr id="3" name="Title 2"/>
          <p:cNvSpPr>
            <a:spLocks noGrp="1"/>
          </p:cNvSpPr>
          <p:nvPr>
            <p:ph type="title"/>
          </p:nvPr>
        </p:nvSpPr>
        <p:spPr>
          <a:xfrm>
            <a:off x="457200" y="274638"/>
            <a:ext cx="8229600" cy="1554162"/>
          </a:xfrm>
        </p:spPr>
        <p:txBody>
          <a:bodyPr>
            <a:noAutofit/>
          </a:bodyPr>
          <a:lstStyle/>
          <a:p>
            <a:pPr algn="ctr"/>
            <a:r>
              <a:rPr lang="en-US" sz="6000" dirty="0">
                <a:effectLst/>
                <a:latin typeface="Times New Roman" pitchFamily="18" charset="0"/>
                <a:cs typeface="Times New Roman" pitchFamily="18" charset="0"/>
              </a:rPr>
              <a:t>Construction Parameters</a:t>
            </a:r>
            <a:endParaRPr lang="en-US" sz="6000" dirty="0">
              <a:effectLst/>
            </a:endParaRPr>
          </a:p>
        </p:txBody>
      </p:sp>
    </p:spTree>
    <p:extLst>
      <p:ext uri="{BB962C8B-B14F-4D97-AF65-F5344CB8AC3E}">
        <p14:creationId xmlns:p14="http://schemas.microsoft.com/office/powerpoint/2010/main" val="869871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05000"/>
            <a:ext cx="8229600" cy="4102291"/>
          </a:xfrm>
        </p:spPr>
        <p:txBody>
          <a:bodyPr>
            <a:normAutofit fontScale="85000" lnSpcReduction="20000"/>
          </a:bodyPr>
          <a:lstStyle/>
          <a:p>
            <a:pPr marL="0" indent="0">
              <a:buNone/>
            </a:pPr>
            <a:r>
              <a:rPr lang="en-US" dirty="0">
                <a:latin typeface="Times New Roman" pitchFamily="18" charset="0"/>
                <a:cs typeface="Times New Roman" pitchFamily="18" charset="0"/>
              </a:rPr>
              <a:t>Students must mount or suspend the cup from the bottom of the helicopter device in such a position that the cup is the first thing to contact the floor.</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Tier 3 or 4 </a:t>
            </a:r>
            <a:r>
              <a:rPr lang="en-US" b="1" dirty="0" smtClean="0">
                <a:latin typeface="Times New Roman" pitchFamily="18" charset="0"/>
                <a:cs typeface="Times New Roman" pitchFamily="18" charset="0"/>
              </a:rPr>
              <a:t>if </a:t>
            </a:r>
            <a:r>
              <a:rPr lang="en-US" b="1" dirty="0">
                <a:latin typeface="Times New Roman" pitchFamily="18" charset="0"/>
                <a:cs typeface="Times New Roman" pitchFamily="18" charset="0"/>
              </a:rPr>
              <a:t>any part of the </a:t>
            </a:r>
            <a:r>
              <a:rPr lang="en-US" b="1" dirty="0" smtClean="0">
                <a:latin typeface="Times New Roman" pitchFamily="18" charset="0"/>
                <a:cs typeface="Times New Roman" pitchFamily="18" charset="0"/>
              </a:rPr>
              <a:t>device </a:t>
            </a:r>
            <a:r>
              <a:rPr lang="en-US" b="1" dirty="0">
                <a:latin typeface="Times New Roman" pitchFamily="18" charset="0"/>
                <a:cs typeface="Times New Roman" pitchFamily="18" charset="0"/>
              </a:rPr>
              <a:t>hits the floor </a:t>
            </a:r>
            <a:endParaRPr lang="en-US" b="1" dirty="0" smtClean="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            before </a:t>
            </a:r>
            <a:r>
              <a:rPr lang="en-US" b="1" dirty="0">
                <a:latin typeface="Times New Roman" pitchFamily="18" charset="0"/>
                <a:cs typeface="Times New Roman" pitchFamily="18" charset="0"/>
              </a:rPr>
              <a:t>the </a:t>
            </a:r>
            <a:r>
              <a:rPr lang="en-US" b="1" dirty="0" smtClean="0">
                <a:latin typeface="Times New Roman" pitchFamily="18" charset="0"/>
                <a:cs typeface="Times New Roman" pitchFamily="18" charset="0"/>
              </a:rPr>
              <a:t>cup – </a:t>
            </a:r>
            <a:r>
              <a:rPr lang="en-US" b="1" dirty="0" smtClean="0">
                <a:solidFill>
                  <a:srgbClr val="FF0000"/>
                </a:solidFill>
                <a:latin typeface="Times New Roman" pitchFamily="18" charset="0"/>
                <a:cs typeface="Times New Roman" pitchFamily="18" charset="0"/>
              </a:rPr>
              <a:t>Construction Violation</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Students may use the provided masking tape to attach the egg and cup to their device.</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Be aware </a:t>
            </a:r>
            <a:r>
              <a:rPr lang="en-US" b="1" dirty="0" smtClean="0">
                <a:latin typeface="Times New Roman" pitchFamily="18" charset="0"/>
                <a:cs typeface="Times New Roman" pitchFamily="18" charset="0"/>
              </a:rPr>
              <a:t>of a different type of tape or limited </a:t>
            </a:r>
          </a:p>
          <a:p>
            <a:pPr marL="0" indent="0">
              <a:buNone/>
            </a:pP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            quantity.</a:t>
            </a:r>
            <a:endParaRPr lang="en-US"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1477962"/>
          </a:xfrm>
        </p:spPr>
        <p:txBody>
          <a:bodyPr>
            <a:noAutofit/>
          </a:bodyPr>
          <a:lstStyle/>
          <a:p>
            <a:pPr algn="ctr"/>
            <a:r>
              <a:rPr lang="en-US" sz="6000" dirty="0">
                <a:effectLst/>
                <a:latin typeface="Times New Roman" pitchFamily="18" charset="0"/>
                <a:cs typeface="Times New Roman" pitchFamily="18" charset="0"/>
              </a:rPr>
              <a:t>Construction Parameters</a:t>
            </a:r>
            <a:endParaRPr lang="en-US" sz="6000" dirty="0"/>
          </a:p>
        </p:txBody>
      </p:sp>
    </p:spTree>
    <p:extLst>
      <p:ext uri="{BB962C8B-B14F-4D97-AF65-F5344CB8AC3E}">
        <p14:creationId xmlns:p14="http://schemas.microsoft.com/office/powerpoint/2010/main" val="111182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05000"/>
            <a:ext cx="8229600" cy="4102291"/>
          </a:xfrm>
        </p:spPr>
        <p:txBody>
          <a:bodyPr>
            <a:normAutofit/>
          </a:bodyPr>
          <a:lstStyle/>
          <a:p>
            <a:pPr marL="0" indent="0">
              <a:buNone/>
            </a:pPr>
            <a:r>
              <a:rPr lang="en-US" dirty="0">
                <a:latin typeface="Times New Roman" pitchFamily="18" charset="0"/>
                <a:cs typeface="Times New Roman" pitchFamily="18" charset="0"/>
              </a:rPr>
              <a:t>No other shock absorbing or cushioning materials </a:t>
            </a:r>
            <a:r>
              <a:rPr lang="en-US" dirty="0" smtClean="0">
                <a:latin typeface="Times New Roman" pitchFamily="18" charset="0"/>
                <a:cs typeface="Times New Roman" pitchFamily="18" charset="0"/>
              </a:rPr>
              <a:t>can</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be used either inside (including trapped air) or outside the bag or cup to protect the egg before the cup contacts the floor.</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Try to get as much trapped air out of</a:t>
            </a:r>
          </a:p>
          <a:p>
            <a:pPr marL="0" indent="0">
              <a:buNone/>
            </a:pPr>
            <a:r>
              <a:rPr lang="en-US" b="1" dirty="0">
                <a:latin typeface="Times New Roman" pitchFamily="18" charset="0"/>
                <a:cs typeface="Times New Roman" pitchFamily="18" charset="0"/>
              </a:rPr>
              <a:t>	the bag as possible.</a:t>
            </a:r>
          </a:p>
          <a:p>
            <a:pPr marL="0" indent="0">
              <a:buNone/>
            </a:pPr>
            <a:r>
              <a:rPr lang="en-US" b="1" dirty="0">
                <a:latin typeface="Times New Roman" pitchFamily="18" charset="0"/>
                <a:cs typeface="Times New Roman" pitchFamily="18" charset="0"/>
              </a:rPr>
              <a:t>	Do not pack the extra plastic bag into </a:t>
            </a:r>
          </a:p>
          <a:p>
            <a:pPr marL="0" indent="0">
              <a:buNone/>
            </a:pPr>
            <a:r>
              <a:rPr lang="en-US" b="1" dirty="0">
                <a:latin typeface="Times New Roman" pitchFamily="18" charset="0"/>
                <a:cs typeface="Times New Roman" pitchFamily="18" charset="0"/>
              </a:rPr>
              <a:t>	the bottom of the cup.</a:t>
            </a:r>
          </a:p>
          <a:p>
            <a:pPr marL="0" indent="0">
              <a:buNone/>
            </a:pPr>
            <a:endParaRPr lang="en-US" dirty="0"/>
          </a:p>
        </p:txBody>
      </p:sp>
      <p:sp>
        <p:nvSpPr>
          <p:cNvPr id="3" name="Title 2"/>
          <p:cNvSpPr>
            <a:spLocks noGrp="1"/>
          </p:cNvSpPr>
          <p:nvPr>
            <p:ph type="title"/>
          </p:nvPr>
        </p:nvSpPr>
        <p:spPr>
          <a:xfrm>
            <a:off x="457200" y="274638"/>
            <a:ext cx="8229600" cy="1477962"/>
          </a:xfrm>
        </p:spPr>
        <p:txBody>
          <a:bodyPr>
            <a:noAutofit/>
          </a:bodyPr>
          <a:lstStyle/>
          <a:p>
            <a:pPr algn="ctr"/>
            <a:r>
              <a:rPr lang="en-US" sz="6000" dirty="0">
                <a:effectLst/>
                <a:latin typeface="Times New Roman" pitchFamily="18" charset="0"/>
                <a:cs typeface="Times New Roman" pitchFamily="18" charset="0"/>
              </a:rPr>
              <a:t>Construction Parameters</a:t>
            </a:r>
            <a:endParaRPr lang="en-US" sz="6000" dirty="0"/>
          </a:p>
        </p:txBody>
      </p:sp>
    </p:spTree>
    <p:extLst>
      <p:ext uri="{BB962C8B-B14F-4D97-AF65-F5344CB8AC3E}">
        <p14:creationId xmlns:p14="http://schemas.microsoft.com/office/powerpoint/2010/main" val="1119123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130</TotalTime>
  <Words>745</Words>
  <Application>Microsoft Office PowerPoint</Application>
  <PresentationFormat>On-screen Show (4:3)</PresentationFormat>
  <Paragraphs>234</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Concourse</vt:lpstr>
      <vt:lpstr>Rotor Egg Drop </vt:lpstr>
      <vt:lpstr>Disclaimer</vt:lpstr>
      <vt:lpstr>Description</vt:lpstr>
      <vt:lpstr>Event Parameters</vt:lpstr>
      <vt:lpstr>Event Parameters</vt:lpstr>
      <vt:lpstr>Construction Parameters</vt:lpstr>
      <vt:lpstr>Construction Parameters</vt:lpstr>
      <vt:lpstr>Construction Parameters</vt:lpstr>
      <vt:lpstr>Construction Parameters</vt:lpstr>
      <vt:lpstr>Construction Parameters</vt:lpstr>
      <vt:lpstr>Competition</vt:lpstr>
      <vt:lpstr>Competition</vt:lpstr>
      <vt:lpstr>Competition</vt:lpstr>
      <vt:lpstr>Competition</vt:lpstr>
      <vt:lpstr>Competition</vt:lpstr>
      <vt:lpstr>Competition</vt:lpstr>
      <vt:lpstr>Competition</vt:lpstr>
      <vt:lpstr>Competition</vt:lpstr>
      <vt:lpstr>Competition</vt:lpstr>
      <vt:lpstr>Competition</vt:lpstr>
      <vt:lpstr>Scoring</vt:lpstr>
      <vt:lpstr>Scoring</vt:lpstr>
      <vt:lpstr>Scoring</vt:lpstr>
      <vt:lpstr>Scoring Tiers</vt:lpstr>
      <vt:lpstr>Scoring Tiers</vt:lpstr>
      <vt:lpstr>Scoring Tiers</vt:lpstr>
      <vt:lpstr>1st Place 2013 Nationals</vt:lpstr>
      <vt:lpstr>2nd Place Nationals</vt:lpstr>
      <vt:lpstr>3rd Place Nationals</vt:lpstr>
      <vt:lpstr>4th Place Nationals</vt:lpstr>
      <vt:lpstr>5th Place Nationals</vt:lpstr>
      <vt:lpstr>6th Place Nationals</vt:lpstr>
      <vt:lpstr>7th Place Nationals</vt:lpstr>
      <vt:lpstr>8th Place Nationals</vt:lpstr>
      <vt:lpstr>9th Place Nationals</vt:lpstr>
      <vt:lpstr>10th Place Nationals</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Rotor Egg Drop</dc:title>
  <dc:creator>Tim</dc:creator>
  <cp:lastModifiedBy>Tim</cp:lastModifiedBy>
  <cp:revision>13</cp:revision>
  <dcterms:created xsi:type="dcterms:W3CDTF">2013-07-07T02:04:49Z</dcterms:created>
  <dcterms:modified xsi:type="dcterms:W3CDTF">2013-10-14T02:51:15Z</dcterms:modified>
</cp:coreProperties>
</file>